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1" r:id="rId2"/>
    <p:sldId id="371" r:id="rId3"/>
    <p:sldId id="354" r:id="rId4"/>
    <p:sldId id="765" r:id="rId5"/>
    <p:sldId id="764" r:id="rId6"/>
    <p:sldId id="774" r:id="rId7"/>
    <p:sldId id="329" r:id="rId8"/>
    <p:sldId id="766" r:id="rId9"/>
    <p:sldId id="767" r:id="rId10"/>
    <p:sldId id="768" r:id="rId11"/>
    <p:sldId id="769" r:id="rId12"/>
    <p:sldId id="770" r:id="rId13"/>
    <p:sldId id="771" r:id="rId14"/>
    <p:sldId id="772" r:id="rId15"/>
    <p:sldId id="760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오 담빈" userId="8176315d9ccdd158" providerId="LiveId" clId="{6E920AB1-6DD6-43C2-ABC7-7C5EFAAA4EDA}"/>
    <pc:docChg chg="modSld">
      <pc:chgData name="오 담빈" userId="8176315d9ccdd158" providerId="LiveId" clId="{6E920AB1-6DD6-43C2-ABC7-7C5EFAAA4EDA}" dt="2021-09-07T10:59:13.741" v="4" actId="20577"/>
      <pc:docMkLst>
        <pc:docMk/>
      </pc:docMkLst>
      <pc:sldChg chg="modSp mod">
        <pc:chgData name="오 담빈" userId="8176315d9ccdd158" providerId="LiveId" clId="{6E920AB1-6DD6-43C2-ABC7-7C5EFAAA4EDA}" dt="2021-09-07T10:59:13.741" v="4" actId="20577"/>
        <pc:sldMkLst>
          <pc:docMk/>
          <pc:sldMk cId="288412334" sldId="768"/>
        </pc:sldMkLst>
        <pc:spChg chg="mod">
          <ac:chgData name="오 담빈" userId="8176315d9ccdd158" providerId="LiveId" clId="{6E920AB1-6DD6-43C2-ABC7-7C5EFAAA4EDA}" dt="2021-09-07T10:59:13.741" v="4" actId="20577"/>
          <ac:spMkLst>
            <pc:docMk/>
            <pc:sldMk cId="288412334" sldId="768"/>
            <ac:spMk id="7" creationId="{65592D78-1C35-4709-A93E-04E21469F5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4251-9DE2-490B-B0C9-B35D22778F75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9E7EF-A72C-437A-B83A-49D77E4201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73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0" i="0" dirty="0">
                <a:solidFill>
                  <a:srgbClr val="000000"/>
                </a:solidFill>
                <a:effectLst/>
                <a:latin typeface="Noto Sans"/>
              </a:rPr>
              <a:t>In the previous experiment, TDMAH as an Hf precursor and TEMAZ as a Zr precursor were used. However, the ligands of the two precursors are similar in structure and size, so we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plan to apply ALM using </a:t>
            </a:r>
            <a:r>
              <a:rPr lang="en-US" altLang="ko-KR" sz="2800" b="0" i="0" dirty="0" err="1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CpHf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 precursors with different structure and size of ligands.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97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4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0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26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6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latinLnBrk="1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0" i="0" dirty="0">
                <a:solidFill>
                  <a:srgbClr val="000000"/>
                </a:solidFill>
                <a:effectLst/>
                <a:latin typeface="Noto Sans"/>
              </a:rPr>
              <a:t>In the previous experiment, TDMAH as an Hf precursor and TEMAZ as a Zr precursor were used. However, the ligands of the two precursors are similar in structure and size, so we 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plan to apply ALM using </a:t>
            </a:r>
            <a:r>
              <a:rPr lang="en-US" altLang="ko-KR" sz="2800" b="0" i="0" dirty="0" err="1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CpHf</a:t>
            </a:r>
            <a:r>
              <a:rPr lang="en-US" altLang="ko-KR" sz="2800" b="0" i="0" dirty="0">
                <a:solidFill>
                  <a:srgbClr val="000000"/>
                </a:solidFill>
                <a:effectLst/>
                <a:latin typeface="Abadi Extra Light" panose="020B0204020104020204" pitchFamily="34" charset="0"/>
              </a:rPr>
              <a:t> precursors with different structure and size of ligands.</a:t>
            </a:r>
            <a:endParaRPr lang="ko-KR" altLang="ko-KR" sz="1800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5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78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4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70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7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6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5E88EE-6441-1D4E-96B5-A9DB962A541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0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A24CA6B-EADA-451A-A237-E40E7356B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FF80B49-30C0-42EF-BE8B-E6D5C2F40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F83335-4389-4F52-97D6-B2F9F47B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116FE05-976A-4536-AEC7-450A36F8E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7469E7A-EFF2-4325-A6C6-9C8BCFF5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94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28C5BDD-B472-4C5D-A29E-701C98BF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EBBE4E-2BA5-4528-9BC1-19A024E70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52CCA14-470D-495F-8325-B00C2E82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CB2A968-1266-4E3F-8EE3-33C6439DD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AF9DA4-9D5D-42E0-AB23-C53EFA6E8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04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56F157B-3B63-4B4C-8EBA-BFDAFFB1C0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B2732A9-2DD3-4BA6-AAAC-0EA8AEF87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6D8046-89D0-4853-BB88-4E0E6DBC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30D28D-C748-4CE2-8E0C-D7075A0E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AB40FEE-BCE5-4533-94AF-1C123EF3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536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BD8C8F-D1D7-4921-AEB7-5D3D4648D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185" y="6478118"/>
            <a:ext cx="3056814" cy="3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8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7185A8-E257-48ED-8E84-DAEE087D4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EBEE0B1-6748-493A-BA19-6C4F7BF34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F11854E-EE36-4499-A034-D1C66888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25E3F2E-11D0-4AEF-8903-40D9DF003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36F144A-C109-48B4-AE40-C2695192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8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54FC26-9366-4EF4-B8E4-E0D10040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ED6E44-BB34-41EF-A225-174C3A01D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A3DA88-61C2-4A94-8F4C-08EAAE39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EB2738C-AD7D-48E3-A78D-D460DA8C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1F1873A-080F-4112-B410-1DFB0B96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33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037443-C45E-4F0A-8C32-7D428F6B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2B06861-C855-4912-B433-35A8A3DCED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190368B-3FFE-41A9-9D34-408DB7781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4E5EF03-284E-4F81-B413-E5205F4E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BE225D5-EB3C-4929-B2D7-964113B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95C7AD1-2F66-4FF1-BE8C-81133A616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18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82020D2-C436-4945-9902-25F6C5AC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1515E0B-A613-4AD6-AF8B-378D56B54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EF7E2B8-250E-410B-8B00-1EF9E119B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B06FEEE-5DAC-464B-B06A-44FA8D58A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480581A-2899-41A6-AF3A-6DBA28BE53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CAFA255-1208-4E85-98D2-5DA55492C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2502C2E9-1FE0-40F0-BFC2-9ADBABB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9D0447E-10D9-4FB8-A418-822BFEB9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20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757CAAD-41AB-40A4-9B3C-38831FF3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7AFABA9-5C81-44C6-8EEB-DDD1C609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CDCDAB5-9616-4C0F-A8DE-60436A9FC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21947B5-3DC2-4FD6-A4DC-A2B12F18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4856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422CDB1-5B69-4F47-B431-EBEBF8D3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4B363B0-75BA-4521-889B-67269AE1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17F609-0F8C-422D-839D-C41B77A9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311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5F1E5D2-D3C8-464B-9ECA-FDBCC585E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AC279C-6BEB-4B15-8EEF-BD2560AB6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A5D9CA-51BF-4DC0-A347-D351E5C9B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18A2BCD-10C8-4F39-AE91-B78A3F4B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E4FFA8B-A286-4B8F-AC0C-F3D939B57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AC5815-3A90-4477-B478-0F83B193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11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2DF602-44B7-49EF-9EF1-617B0A219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AA858D6-8821-4464-95FF-1BA90A6C2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9BF3E89-6CD8-4FCF-8D69-DB0FEA08B2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EEE8701-5104-4B50-8633-CF7716BB6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B1140B7-CCF1-4233-9031-B599A8A7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C87B063-1680-4D4B-894E-A179BDBB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88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7B025B0-B394-487A-87EC-7E987EBCE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91A68C7-D447-44FB-8FCC-2BD7F7EB7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7B8281-6272-4AF2-B4E9-CBF5223D0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D1C05-AAB8-406F-9636-93FB3077EB5E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940359E-B11F-41E2-9EE9-378418683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3EB8B8-E6D5-467C-801A-C25480A9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5451-B5E3-4CB3-8B83-D36544819F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44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oi.org/10.1116/6.000079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12B5BE-AA89-44EB-8BE1-F1648791B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745" y="2466363"/>
            <a:ext cx="8450510" cy="736134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2021 EATED</a:t>
            </a:r>
            <a:endParaRPr lang="ko-KR" altLang="en-US" sz="4400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7355064-A53C-49CA-9AAF-102701B08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16704" y="5521231"/>
            <a:ext cx="2209101" cy="664006"/>
          </a:xfrm>
        </p:spPr>
        <p:txBody>
          <a:bodyPr>
            <a:noAutofit/>
          </a:bodyPr>
          <a:lstStyle/>
          <a:p>
            <a:r>
              <a:rPr lang="en-US" altLang="ko-KR" sz="1700"/>
              <a:t>201801295 </a:t>
            </a:r>
            <a:r>
              <a:rPr lang="ko-KR" altLang="en-US" sz="1700"/>
              <a:t>최수현</a:t>
            </a:r>
            <a:endParaRPr lang="en-US" altLang="ko-KR" sz="1700"/>
          </a:p>
          <a:p>
            <a:r>
              <a:rPr lang="en-US" altLang="ko-KR" sz="1700"/>
              <a:t>201801472 </a:t>
            </a:r>
            <a:r>
              <a:rPr lang="ko-KR" altLang="en-US" sz="1700"/>
              <a:t>오담빈</a:t>
            </a:r>
            <a:endParaRPr lang="ko-KR" altLang="en-US" sz="1700" dirty="0"/>
          </a:p>
        </p:txBody>
      </p:sp>
    </p:spTree>
    <p:extLst>
      <p:ext uri="{BB962C8B-B14F-4D97-AF65-F5344CB8AC3E}">
        <p14:creationId xmlns:p14="http://schemas.microsoft.com/office/powerpoint/2010/main" val="142465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2D437A01-E48B-461D-8C03-20DAAF10C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087117"/>
              </p:ext>
            </p:extLst>
          </p:nvPr>
        </p:nvGraphicFramePr>
        <p:xfrm>
          <a:off x="-10161" y="1417799"/>
          <a:ext cx="3708201" cy="261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129200" imgH="2877120" progId="Origin50.Graph">
                  <p:embed/>
                </p:oleObj>
              </mc:Choice>
              <mc:Fallback>
                <p:oleObj name="Graph" r:id="rId3" imgW="4129200" imgH="2877120" progId="Origin50.Graph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2D437A01-E48B-461D-8C03-20DAAF10C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161" y="1417799"/>
                        <a:ext cx="3708201" cy="2613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7D8BF9A6-77CA-44FE-B2FE-5516A70493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128264"/>
              </p:ext>
            </p:extLst>
          </p:nvPr>
        </p:nvGraphicFramePr>
        <p:xfrm>
          <a:off x="3426150" y="1417799"/>
          <a:ext cx="3751365" cy="261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129200" imgH="2877120" progId="Origin50.Graph">
                  <p:embed/>
                </p:oleObj>
              </mc:Choice>
              <mc:Fallback>
                <p:oleObj name="Graph" r:id="rId5" imgW="4129200" imgH="2877120" progId="Origin50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7D8BF9A6-77CA-44FE-B2FE-5516A70493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6150" y="1417799"/>
                        <a:ext cx="3751365" cy="261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53EA76BD-75A1-4D1B-AE34-808A496A54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186002"/>
              </p:ext>
            </p:extLst>
          </p:nvPr>
        </p:nvGraphicFramePr>
        <p:xfrm>
          <a:off x="-1" y="4031208"/>
          <a:ext cx="3708201" cy="271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4129200" imgH="2877120" progId="Origin50.Graph">
                  <p:embed/>
                </p:oleObj>
              </mc:Choice>
              <mc:Fallback>
                <p:oleObj name="Graph" r:id="rId7" imgW="4129200" imgH="2877120" progId="Origin50.Graph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53EA76BD-75A1-4D1B-AE34-808A496A5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" y="4031208"/>
                        <a:ext cx="3708201" cy="2719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52415B01-F93B-4D5E-82F4-2D16656B1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03003"/>
              </p:ext>
            </p:extLst>
          </p:nvPr>
        </p:nvGraphicFramePr>
        <p:xfrm>
          <a:off x="3426150" y="4031206"/>
          <a:ext cx="3751365" cy="261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9" imgW="4129200" imgH="2877120" progId="Origin50.Graph">
                  <p:embed/>
                </p:oleObj>
              </mc:Choice>
              <mc:Fallback>
                <p:oleObj name="Graph" r:id="rId9" imgW="4129200" imgH="2877120" progId="Origin50.Graph">
                  <p:embed/>
                  <p:pic>
                    <p:nvPicPr>
                      <p:cNvPr id="5" name="개체 4">
                        <a:extLst>
                          <a:ext uri="{FF2B5EF4-FFF2-40B4-BE49-F238E27FC236}">
                            <a16:creationId xmlns:a16="http://schemas.microsoft.com/office/drawing/2014/main" id="{52415B01-F93B-4D5E-82F4-2D16656B1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6150" y="4031206"/>
                        <a:ext cx="3751365" cy="26134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그룹 5">
            <a:extLst>
              <a:ext uri="{FF2B5EF4-FFF2-40B4-BE49-F238E27FC236}">
                <a16:creationId xmlns:a16="http://schemas.microsoft.com/office/drawing/2014/main" id="{8CDC9BD9-771B-43DD-B7BB-3E2118F874E6}"/>
              </a:ext>
            </a:extLst>
          </p:cNvPr>
          <p:cNvGrpSpPr/>
          <p:nvPr/>
        </p:nvGrpSpPr>
        <p:grpSpPr>
          <a:xfrm>
            <a:off x="6896987" y="2752165"/>
            <a:ext cx="5061930" cy="1353670"/>
            <a:chOff x="6103354" y="2192759"/>
            <a:chExt cx="5411955" cy="1290474"/>
          </a:xfrm>
        </p:grpSpPr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65592D78-1C35-4709-A93E-04E21469F5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3354" y="2192759"/>
              <a:ext cx="1349910" cy="80994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>
                  <a:solidFill>
                    <a:srgbClr val="FF0000"/>
                  </a:solidFill>
                  <a:latin typeface="+mn-ea"/>
                </a:rPr>
                <a:t>TDMAH</a:t>
              </a:r>
              <a:r>
                <a:rPr lang="ko-KR" altLang="en-US" sz="1000" b="1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ko-KR" sz="1000" b="1" dirty="0">
                  <a:solidFill>
                    <a:srgbClr val="FF0000"/>
                  </a:solidFill>
                  <a:latin typeface="+mn-ea"/>
                </a:rPr>
                <a:t>precursor</a:t>
              </a:r>
            </a:p>
            <a:p>
              <a:pPr algn="ctr"/>
              <a:r>
                <a:rPr lang="en-US" altLang="ko-KR" sz="1000" dirty="0">
                  <a:solidFill>
                    <a:srgbClr val="FF0000"/>
                  </a:solidFill>
                  <a:latin typeface="+mn-ea"/>
                </a:rPr>
                <a:t>4</a:t>
              </a:r>
              <a:r>
                <a:rPr lang="en-US" altLang="ko-KR" sz="100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en-US" altLang="ko-KR" sz="1000" dirty="0">
                  <a:solidFill>
                    <a:srgbClr val="FF0000"/>
                  </a:solidFill>
                  <a:latin typeface="+mn-ea"/>
                </a:rPr>
                <a:t>s)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, 50℃,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10sccm</a:t>
              </a: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D6F70CA2-CD96-4B82-9AF6-F309734B34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4411" y="2192759"/>
              <a:ext cx="1349910" cy="809946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rgbClr val="3405FB"/>
                  </a:solidFill>
                  <a:latin typeface="+mn-ea"/>
                </a:rPr>
                <a:t>O</a:t>
              </a:r>
              <a:r>
                <a:rPr lang="en-US" altLang="ko-KR" sz="1000" b="1" baseline="-25000" dirty="0">
                  <a:solidFill>
                    <a:srgbClr val="3405FB"/>
                  </a:solidFill>
                  <a:latin typeface="+mn-ea"/>
                </a:rPr>
                <a:t>3</a:t>
              </a:r>
              <a:endParaRPr lang="en-US" altLang="ko-KR" sz="1000" b="1" dirty="0">
                <a:solidFill>
                  <a:srgbClr val="3405FB"/>
                </a:solidFill>
                <a:latin typeface="+mn-ea"/>
              </a:endParaRPr>
            </a:p>
            <a:p>
              <a:pPr algn="ctr"/>
              <a:r>
                <a:rPr lang="en-US" altLang="ko-KR" sz="1000" dirty="0">
                  <a:solidFill>
                    <a:srgbClr val="3405FB"/>
                  </a:solidFill>
                  <a:latin typeface="+mn-ea"/>
                </a:rPr>
                <a:t>2s</a:t>
              </a:r>
              <a:endParaRPr lang="ko-KR" altLang="en-US" sz="1000" dirty="0">
                <a:solidFill>
                  <a:srgbClr val="3405FB"/>
                </a:solidFill>
                <a:latin typeface="+mn-ea"/>
              </a:endParaRP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CD99C54A-E1B9-463B-B422-6EB9B19C2F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65399" y="2193302"/>
              <a:ext cx="1349910" cy="809946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20s, 100sccm</a:t>
              </a:r>
              <a:endParaRPr lang="ko-KR" alt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D8272AD4-0B63-45C9-8A32-1981FE31C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3424" y="2193302"/>
              <a:ext cx="1349910" cy="809946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20s, 100sccm</a:t>
              </a:r>
              <a:endParaRPr lang="ko-KR" alt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1" name="화살표: 오른쪽 10">
              <a:extLst>
                <a:ext uri="{FF2B5EF4-FFF2-40B4-BE49-F238E27FC236}">
                  <a16:creationId xmlns:a16="http://schemas.microsoft.com/office/drawing/2014/main" id="{295C158C-B0D7-426F-A63B-B76AA1C1FD71}"/>
                </a:ext>
              </a:extLst>
            </p:cNvPr>
            <p:cNvSpPr/>
            <p:nvPr/>
          </p:nvSpPr>
          <p:spPr>
            <a:xfrm>
              <a:off x="6112437" y="3003248"/>
              <a:ext cx="5401795" cy="479985"/>
            </a:xfrm>
            <a:prstGeom prst="rightArrow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>
                  <a:solidFill>
                    <a:schemeClr val="tx1"/>
                  </a:solidFill>
                  <a:latin typeface="+mn-ea"/>
                </a:rPr>
                <a:t>50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Cycle (Chamber Temperature = 275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℃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)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82D20DE-7C87-4838-9BEC-3F8F643BAD9C}"/>
              </a:ext>
            </a:extLst>
          </p:cNvPr>
          <p:cNvSpPr txBox="1"/>
          <p:nvPr/>
        </p:nvSpPr>
        <p:spPr>
          <a:xfrm>
            <a:off x="3058080" y="325921"/>
            <a:ext cx="607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/>
              <a:t>TDMAH</a:t>
            </a:r>
            <a:r>
              <a:rPr lang="ko-KR" altLang="en-US" sz="3200"/>
              <a:t> </a:t>
            </a:r>
            <a:r>
              <a:rPr lang="en-US" altLang="ko-KR" sz="3200"/>
              <a:t>–</a:t>
            </a:r>
            <a:r>
              <a:rPr lang="ko-KR" altLang="en-US" sz="3200"/>
              <a:t> </a:t>
            </a:r>
            <a:r>
              <a:rPr lang="en-US" altLang="ko-KR" sz="3200"/>
              <a:t>O</a:t>
            </a:r>
            <a:r>
              <a:rPr lang="en-US" altLang="ko-KR"/>
              <a:t>3</a:t>
            </a:r>
            <a:r>
              <a:rPr lang="ko-KR" altLang="en-US" sz="3200"/>
              <a:t> </a:t>
            </a:r>
            <a:r>
              <a:rPr lang="en-US" altLang="ko-KR" sz="3200"/>
              <a:t>ALD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41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056161-B79C-4ECF-8B7E-A56AE95FAA84}"/>
              </a:ext>
            </a:extLst>
          </p:cNvPr>
          <p:cNvSpPr txBox="1"/>
          <p:nvPr/>
        </p:nvSpPr>
        <p:spPr>
          <a:xfrm>
            <a:off x="710442" y="538196"/>
            <a:ext cx="588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/>
              <a:t>CpHf Precursor </a:t>
            </a:r>
            <a:r>
              <a:rPr lang="en-US" altLang="ko-KR" sz="3200" dirty="0"/>
              <a:t>Optimization</a:t>
            </a:r>
            <a:endParaRPr lang="ko-KR" altLang="en-US" sz="3200" dirty="0"/>
          </a:p>
        </p:txBody>
      </p:sp>
      <p:pic>
        <p:nvPicPr>
          <p:cNvPr id="3" name="그림 2" descr="기기이(가) 표시된 사진&#10;&#10;자동 생성된 설명">
            <a:extLst>
              <a:ext uri="{FF2B5EF4-FFF2-40B4-BE49-F238E27FC236}">
                <a16:creationId xmlns:a16="http://schemas.microsoft.com/office/drawing/2014/main" id="{DEC1A133-5F8B-41AB-BC56-E033E2AE86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5" t="4626" r="14994" b="6178"/>
          <a:stretch/>
        </p:blipFill>
        <p:spPr>
          <a:xfrm rot="5400000">
            <a:off x="970287" y="1809331"/>
            <a:ext cx="3829344" cy="40823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B1A632-5F8A-4718-AE26-FFD92607B17F}"/>
              </a:ext>
            </a:extLst>
          </p:cNvPr>
          <p:cNvSpPr txBox="1"/>
          <p:nvPr/>
        </p:nvSpPr>
        <p:spPr>
          <a:xfrm>
            <a:off x="6096000" y="2918892"/>
            <a:ext cx="4885765" cy="1020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N" altLang="ko-KR" sz="1400" dirty="0">
                <a:latin typeface="+mj-lt"/>
              </a:rPr>
              <a:t>2) </a:t>
            </a:r>
            <a:r>
              <a:rPr lang="en-IN" altLang="ko-KR" sz="1400" dirty="0" err="1">
                <a:latin typeface="+mj-lt"/>
              </a:rPr>
              <a:t>CpHf</a:t>
            </a:r>
            <a:r>
              <a:rPr lang="en-IN" altLang="ko-KR" sz="1400" dirty="0">
                <a:latin typeface="+mj-lt"/>
              </a:rPr>
              <a:t>(</a:t>
            </a:r>
            <a:r>
              <a:rPr lang="en-US" altLang="ko-KR" sz="1400" dirty="0">
                <a:latin typeface="+mj-lt"/>
              </a:rPr>
              <a:t>NMe</a:t>
            </a:r>
            <a:r>
              <a:rPr lang="en-US" altLang="ko-KR" sz="1400" baseline="-25000" dirty="0">
                <a:latin typeface="+mj-lt"/>
              </a:rPr>
              <a:t>2</a:t>
            </a:r>
            <a:r>
              <a:rPr lang="en-IN" altLang="ko-KR" sz="1400" dirty="0">
                <a:latin typeface="+mj-lt"/>
              </a:rPr>
              <a:t>)</a:t>
            </a:r>
            <a:r>
              <a:rPr lang="en-IN" altLang="ko-KR" sz="1400" baseline="-25000" dirty="0">
                <a:latin typeface="+mj-lt"/>
              </a:rPr>
              <a:t>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</a:rPr>
              <a:t>Precursor exposure time : x–10–2–10 (</a:t>
            </a:r>
            <a:r>
              <a:rPr lang="en-US" altLang="ko-KR" sz="1400">
                <a:latin typeface="+mj-lt"/>
              </a:rPr>
              <a:t>x=1</a:t>
            </a:r>
            <a:r>
              <a:rPr lang="en-US" altLang="ko-KR" sz="1400" dirty="0">
                <a:latin typeface="+mj-lt"/>
              </a:rPr>
              <a:t>, 2, 3, 4, 5)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</a:rPr>
              <a:t>Ellipsometry </a:t>
            </a:r>
            <a:r>
              <a:rPr lang="en-US" altLang="ko-KR" sz="1400">
                <a:latin typeface="+mj-lt"/>
              </a:rPr>
              <a:t>Measurement </a:t>
            </a:r>
            <a:endParaRPr lang="en-US" altLang="ko-KR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4935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B22E04C8-F3A5-4D46-8784-31C340476D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846062"/>
              </p:ext>
            </p:extLst>
          </p:nvPr>
        </p:nvGraphicFramePr>
        <p:xfrm>
          <a:off x="1470211" y="1209998"/>
          <a:ext cx="3874740" cy="2738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3" imgW="4276800" imgH="3022200" progId="Origin50.Graph">
                  <p:embed/>
                </p:oleObj>
              </mc:Choice>
              <mc:Fallback>
                <p:oleObj name="Graph" r:id="rId3" imgW="4276800" imgH="3022200" progId="Origin50.Graph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B22E04C8-F3A5-4D46-8784-31C340476D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0211" y="1209998"/>
                        <a:ext cx="3874740" cy="2738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64404722-E55E-444A-921F-AB1EE5E18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381329"/>
              </p:ext>
            </p:extLst>
          </p:nvPr>
        </p:nvGraphicFramePr>
        <p:xfrm>
          <a:off x="4961187" y="1209772"/>
          <a:ext cx="3874740" cy="2738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5" imgW="4276800" imgH="3022200" progId="Origin50.Graph">
                  <p:embed/>
                </p:oleObj>
              </mc:Choice>
              <mc:Fallback>
                <p:oleObj name="Graph" r:id="rId5" imgW="4276800" imgH="3022200" progId="Origin50.Graph">
                  <p:embed/>
                  <p:pic>
                    <p:nvPicPr>
                      <p:cNvPr id="3" name="개체 2">
                        <a:extLst>
                          <a:ext uri="{FF2B5EF4-FFF2-40B4-BE49-F238E27FC236}">
                            <a16:creationId xmlns:a16="http://schemas.microsoft.com/office/drawing/2014/main" id="{64404722-E55E-444A-921F-AB1EE5E180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1187" y="1209772"/>
                        <a:ext cx="3874740" cy="2738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9A5C0188-C2E2-45CA-8BBD-5BCCF038AD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520447"/>
              </p:ext>
            </p:extLst>
          </p:nvPr>
        </p:nvGraphicFramePr>
        <p:xfrm>
          <a:off x="1469891" y="3948266"/>
          <a:ext cx="3875380" cy="2738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7" imgW="4276800" imgH="3022200" progId="Origin50.Graph">
                  <p:embed/>
                </p:oleObj>
              </mc:Choice>
              <mc:Fallback>
                <p:oleObj name="Graph" r:id="rId7" imgW="4276800" imgH="3022200" progId="Origin50.Graph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9A5C0188-C2E2-45CA-8BBD-5BCCF038AD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9891" y="3948266"/>
                        <a:ext cx="3875380" cy="2738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4BB85EE5-0BA4-4189-BB7D-EDF6A5AEA3DE}"/>
              </a:ext>
            </a:extLst>
          </p:cNvPr>
          <p:cNvGrpSpPr/>
          <p:nvPr/>
        </p:nvGrpSpPr>
        <p:grpSpPr>
          <a:xfrm>
            <a:off x="6251529" y="4554071"/>
            <a:ext cx="5366730" cy="1513598"/>
            <a:chOff x="6103354" y="2192759"/>
            <a:chExt cx="5411955" cy="1290474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916C9A1B-0EEE-43DB-BEB4-A397A5BFA8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03354" y="2192759"/>
              <a:ext cx="1349910" cy="809946"/>
            </a:xfrm>
            <a:prstGeom prst="round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 err="1">
                  <a:solidFill>
                    <a:srgbClr val="FF0000"/>
                  </a:solidFill>
                  <a:latin typeface="+mn-ea"/>
                </a:rPr>
                <a:t>CpHf</a:t>
              </a:r>
              <a:r>
                <a:rPr lang="ko-KR" altLang="en-US" sz="1000" b="1" dirty="0">
                  <a:solidFill>
                    <a:srgbClr val="FF0000"/>
                  </a:solidFill>
                  <a:latin typeface="+mn-ea"/>
                </a:rPr>
                <a:t> </a:t>
              </a:r>
              <a:r>
                <a:rPr lang="en-US" altLang="ko-KR" sz="1000" b="1" dirty="0">
                  <a:solidFill>
                    <a:srgbClr val="FF0000"/>
                  </a:solidFill>
                  <a:latin typeface="+mn-ea"/>
                </a:rPr>
                <a:t>precursor</a:t>
              </a:r>
            </a:p>
            <a:p>
              <a:pPr algn="ctr"/>
              <a:r>
                <a:rPr lang="en-US" altLang="ko-KR" sz="1000" dirty="0">
                  <a:solidFill>
                    <a:srgbClr val="FF0000"/>
                  </a:solidFill>
                  <a:latin typeface="+mn-ea"/>
                </a:rPr>
                <a:t>4</a:t>
              </a:r>
              <a:r>
                <a:rPr lang="en-US" altLang="ko-KR" sz="1000">
                  <a:solidFill>
                    <a:srgbClr val="FF0000"/>
                  </a:solidFill>
                  <a:latin typeface="+mn-ea"/>
                </a:rPr>
                <a:t>(</a:t>
              </a:r>
              <a:r>
                <a:rPr lang="en-US" altLang="ko-KR" sz="1000" dirty="0">
                  <a:solidFill>
                    <a:srgbClr val="FF0000"/>
                  </a:solidFill>
                  <a:latin typeface="+mn-ea"/>
                </a:rPr>
                <a:t>s)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, 50℃,</a:t>
              </a:r>
            </a:p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10sccm</a:t>
              </a:r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D6AECBEB-63FD-403A-9BE3-98F84F231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4411" y="2192759"/>
              <a:ext cx="1349910" cy="809946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rgbClr val="3405FB"/>
                  </a:solidFill>
                  <a:latin typeface="+mn-ea"/>
                </a:rPr>
                <a:t>O</a:t>
              </a:r>
              <a:r>
                <a:rPr lang="en-US" altLang="ko-KR" sz="1000" b="1" baseline="-25000" dirty="0">
                  <a:solidFill>
                    <a:srgbClr val="3405FB"/>
                  </a:solidFill>
                  <a:latin typeface="+mn-ea"/>
                </a:rPr>
                <a:t>3</a:t>
              </a:r>
              <a:endParaRPr lang="en-US" altLang="ko-KR" sz="1000" b="1" dirty="0">
                <a:solidFill>
                  <a:srgbClr val="3405FB"/>
                </a:solidFill>
                <a:latin typeface="+mn-ea"/>
              </a:endParaRPr>
            </a:p>
            <a:p>
              <a:pPr algn="ctr"/>
              <a:r>
                <a:rPr lang="en-US" altLang="ko-KR" sz="1000" dirty="0">
                  <a:solidFill>
                    <a:srgbClr val="3405FB"/>
                  </a:solidFill>
                  <a:latin typeface="+mn-ea"/>
                </a:rPr>
                <a:t>2s</a:t>
              </a:r>
              <a:endParaRPr lang="ko-KR" altLang="en-US" sz="1000" dirty="0">
                <a:solidFill>
                  <a:srgbClr val="3405FB"/>
                </a:solidFill>
                <a:latin typeface="+mn-ea"/>
              </a:endParaRPr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60132A60-7B5A-4497-830C-CEECCAD526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65399" y="2193302"/>
              <a:ext cx="1349910" cy="809946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20s, 100sccm</a:t>
              </a:r>
              <a:endParaRPr lang="ko-KR" alt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F4154C36-D301-44AF-B236-FD9787E1F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63424" y="2193302"/>
              <a:ext cx="1349910" cy="809946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20s, 100sccm</a:t>
              </a:r>
              <a:endParaRPr lang="ko-KR" alt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0" name="화살표: 오른쪽 9">
              <a:extLst>
                <a:ext uri="{FF2B5EF4-FFF2-40B4-BE49-F238E27FC236}">
                  <a16:creationId xmlns:a16="http://schemas.microsoft.com/office/drawing/2014/main" id="{5063CF6C-A947-41DA-8D58-9E41BCD5B04D}"/>
                </a:ext>
              </a:extLst>
            </p:cNvPr>
            <p:cNvSpPr/>
            <p:nvPr/>
          </p:nvSpPr>
          <p:spPr>
            <a:xfrm>
              <a:off x="6112437" y="3003248"/>
              <a:ext cx="5401795" cy="479985"/>
            </a:xfrm>
            <a:prstGeom prst="rightArrow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120 Cycle (Chamber Temperature = 275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℃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2419E68-366B-4865-85CB-27339C038BB7}"/>
              </a:ext>
            </a:extLst>
          </p:cNvPr>
          <p:cNvSpPr txBox="1"/>
          <p:nvPr/>
        </p:nvSpPr>
        <p:spPr>
          <a:xfrm>
            <a:off x="3058080" y="325921"/>
            <a:ext cx="607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/>
              <a:t>CpHf</a:t>
            </a:r>
            <a:r>
              <a:rPr lang="ko-KR" altLang="en-US" sz="3200"/>
              <a:t> </a:t>
            </a:r>
            <a:r>
              <a:rPr lang="en-US" altLang="ko-KR" sz="3200"/>
              <a:t>–</a:t>
            </a:r>
            <a:r>
              <a:rPr lang="ko-KR" altLang="en-US" sz="3200"/>
              <a:t> </a:t>
            </a:r>
            <a:r>
              <a:rPr lang="en-US" altLang="ko-KR" sz="3200"/>
              <a:t>O</a:t>
            </a:r>
            <a:r>
              <a:rPr lang="en-US" altLang="ko-KR"/>
              <a:t>3</a:t>
            </a:r>
            <a:r>
              <a:rPr lang="ko-KR" altLang="en-US" sz="3200"/>
              <a:t> </a:t>
            </a:r>
            <a:r>
              <a:rPr lang="en-US" altLang="ko-KR" sz="3200"/>
              <a:t>ALD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897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4CB840-AB0B-4BAD-B31A-5D44F16FC87B}"/>
              </a:ext>
            </a:extLst>
          </p:cNvPr>
          <p:cNvSpPr txBox="1"/>
          <p:nvPr/>
        </p:nvSpPr>
        <p:spPr>
          <a:xfrm>
            <a:off x="569752" y="304120"/>
            <a:ext cx="7273954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/>
              <a:t>3. GPC </a:t>
            </a:r>
            <a:r>
              <a:rPr lang="ko-KR" altLang="en-US" sz="2400"/>
              <a:t>비교 분석</a:t>
            </a:r>
            <a:endParaRPr lang="en-US" altLang="ko-KR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B861D3-09FB-4644-9F77-4E30A6ED5D33}"/>
              </a:ext>
            </a:extLst>
          </p:cNvPr>
          <p:cNvSpPr txBox="1"/>
          <p:nvPr/>
        </p:nvSpPr>
        <p:spPr>
          <a:xfrm>
            <a:off x="3058080" y="1176801"/>
            <a:ext cx="607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/>
              <a:t>TDMAH</a:t>
            </a:r>
            <a:r>
              <a:rPr lang="ko-KR" altLang="en-US" sz="2000"/>
              <a:t> </a:t>
            </a:r>
            <a:r>
              <a:rPr lang="en-US" altLang="ko-KR" sz="2000"/>
              <a:t>–</a:t>
            </a:r>
            <a:r>
              <a:rPr lang="ko-KR" altLang="en-US" sz="2000"/>
              <a:t> </a:t>
            </a:r>
            <a:r>
              <a:rPr lang="en-US" altLang="ko-KR" sz="2000"/>
              <a:t>O</a:t>
            </a:r>
            <a:r>
              <a:rPr lang="en-US" altLang="ko-KR" sz="1200"/>
              <a:t>3</a:t>
            </a:r>
            <a:r>
              <a:rPr lang="ko-KR" altLang="en-US" sz="2000"/>
              <a:t> </a:t>
            </a:r>
            <a:r>
              <a:rPr lang="en-US" altLang="ko-KR" sz="2000"/>
              <a:t>GPC </a:t>
            </a:r>
            <a:r>
              <a:rPr lang="ko-KR" altLang="en-US" sz="2000"/>
              <a:t>분석</a:t>
            </a:r>
            <a:endParaRPr lang="ko-KR" altLang="en-US" sz="2000" dirty="0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5134A989-B674-4BF8-90C2-6EE95BE8D123}"/>
              </a:ext>
            </a:extLst>
          </p:cNvPr>
          <p:cNvGrpSpPr/>
          <p:nvPr/>
        </p:nvGrpSpPr>
        <p:grpSpPr>
          <a:xfrm>
            <a:off x="1622612" y="1649502"/>
            <a:ext cx="8946776" cy="3304654"/>
            <a:chOff x="2352628" y="1681885"/>
            <a:chExt cx="7173666" cy="2719943"/>
          </a:xfrm>
        </p:grpSpPr>
        <p:graphicFrame>
          <p:nvGraphicFramePr>
            <p:cNvPr id="5" name="개체 4">
              <a:extLst>
                <a:ext uri="{FF2B5EF4-FFF2-40B4-BE49-F238E27FC236}">
                  <a16:creationId xmlns:a16="http://schemas.microsoft.com/office/drawing/2014/main" id="{F94A022D-C5D3-4089-BCD3-2986B692A74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4908760"/>
                </p:ext>
              </p:extLst>
            </p:nvPr>
          </p:nvGraphicFramePr>
          <p:xfrm>
            <a:off x="2352628" y="1681885"/>
            <a:ext cx="3708201" cy="2657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4129200" imgH="2877120" progId="Origin50.Graph">
                    <p:embed/>
                  </p:oleObj>
                </mc:Choice>
                <mc:Fallback>
                  <p:oleObj name="Graph" r:id="rId3" imgW="4129200" imgH="2877120" progId="Origin50.Graph">
                    <p:embed/>
                    <p:pic>
                      <p:nvPicPr>
                        <p:cNvPr id="5" name="개체 4">
                          <a:extLst>
                            <a:ext uri="{FF2B5EF4-FFF2-40B4-BE49-F238E27FC236}">
                              <a16:creationId xmlns:a16="http://schemas.microsoft.com/office/drawing/2014/main" id="{F94A022D-C5D3-4089-BCD3-2986B692A74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52628" y="1681885"/>
                          <a:ext cx="3708201" cy="26570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개체 5">
              <a:extLst>
                <a:ext uri="{FF2B5EF4-FFF2-40B4-BE49-F238E27FC236}">
                  <a16:creationId xmlns:a16="http://schemas.microsoft.com/office/drawing/2014/main" id="{F7EC2FE6-7BBF-4E89-ACB4-2A1896A065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5570266"/>
                </p:ext>
              </p:extLst>
            </p:nvPr>
          </p:nvGraphicFramePr>
          <p:xfrm>
            <a:off x="5818093" y="1681885"/>
            <a:ext cx="3708201" cy="27199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5" imgW="4129200" imgH="2877120" progId="Origin50.Graph">
                    <p:embed/>
                  </p:oleObj>
                </mc:Choice>
                <mc:Fallback>
                  <p:oleObj name="Graph" r:id="rId5" imgW="4129200" imgH="2877120" progId="Origin50.Graph">
                    <p:embed/>
                    <p:pic>
                      <p:nvPicPr>
                        <p:cNvPr id="6" name="개체 5">
                          <a:extLst>
                            <a:ext uri="{FF2B5EF4-FFF2-40B4-BE49-F238E27FC236}">
                              <a16:creationId xmlns:a16="http://schemas.microsoft.com/office/drawing/2014/main" id="{F7EC2FE6-7BBF-4E89-ACB4-2A1896A065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818093" y="1681885"/>
                          <a:ext cx="3708201" cy="271994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6A4F32C-FC15-49A5-A96E-169AB8A6E4F1}"/>
              </a:ext>
            </a:extLst>
          </p:cNvPr>
          <p:cNvSpPr txBox="1"/>
          <p:nvPr/>
        </p:nvSpPr>
        <p:spPr>
          <a:xfrm>
            <a:off x="2958352" y="5355511"/>
            <a:ext cx="6275296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>
                <a:latin typeface="+mn-ea"/>
                <a:cs typeface="Times New Roman" panose="02020603050405020304" pitchFamily="18" charset="0"/>
              </a:rPr>
              <a:t>2~6s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의 노출 시간에서 </a:t>
            </a:r>
            <a:r>
              <a:rPr lang="en-US" altLang="ko-KR" sz="1500">
                <a:latin typeface="+mn-ea"/>
                <a:cs typeface="Times New Roman" panose="02020603050405020304" pitchFamily="18" charset="0"/>
              </a:rPr>
              <a:t>1.55 Å/cycle 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범위의 </a:t>
            </a:r>
            <a:r>
              <a:rPr lang="en-US" altLang="ko-KR" sz="1500">
                <a:latin typeface="+mn-ea"/>
                <a:cs typeface="Times New Roman" panose="02020603050405020304" pitchFamily="18" charset="0"/>
              </a:rPr>
              <a:t>GPC 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값을 가짐</a:t>
            </a:r>
            <a:endParaRPr lang="en-US" altLang="ko-KR" sz="150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>
                <a:latin typeface="+mn-ea"/>
                <a:cs typeface="Times New Roman" panose="02020603050405020304" pitchFamily="18" charset="0"/>
              </a:rPr>
              <a:t>2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초 이후부터 약 </a:t>
            </a:r>
            <a:r>
              <a:rPr lang="en-US" altLang="ko-KR" sz="1500">
                <a:latin typeface="+mn-ea"/>
                <a:cs typeface="Times New Roman" panose="02020603050405020304" pitchFamily="18" charset="0"/>
              </a:rPr>
              <a:t>1.5 Å/cycle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로 </a:t>
            </a:r>
            <a:r>
              <a:rPr lang="en-US" altLang="ko-KR" sz="1500">
                <a:latin typeface="+mn-ea"/>
                <a:cs typeface="Times New Roman" panose="02020603050405020304" pitchFamily="18" charset="0"/>
              </a:rPr>
              <a:t>saturation 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됨</a:t>
            </a:r>
            <a:endParaRPr lang="en-US" altLang="ko-KR" sz="15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1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D43E03B-EA77-437B-A86C-733E940280B2}"/>
              </a:ext>
            </a:extLst>
          </p:cNvPr>
          <p:cNvGrpSpPr/>
          <p:nvPr/>
        </p:nvGrpSpPr>
        <p:grpSpPr>
          <a:xfrm>
            <a:off x="1541929" y="1264026"/>
            <a:ext cx="9108142" cy="3508762"/>
            <a:chOff x="2043955" y="1308386"/>
            <a:chExt cx="7365716" cy="2738720"/>
          </a:xfrm>
        </p:grpSpPr>
        <p:graphicFrame>
          <p:nvGraphicFramePr>
            <p:cNvPr id="3" name="개체 2">
              <a:extLst>
                <a:ext uri="{FF2B5EF4-FFF2-40B4-BE49-F238E27FC236}">
                  <a16:creationId xmlns:a16="http://schemas.microsoft.com/office/drawing/2014/main" id="{2AA7B25C-B5D5-43CD-A71B-7C7486065A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362568"/>
                </p:ext>
              </p:extLst>
            </p:nvPr>
          </p:nvGraphicFramePr>
          <p:xfrm>
            <a:off x="2043955" y="1308612"/>
            <a:ext cx="3874740" cy="2738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3" imgW="4276800" imgH="3022200" progId="Origin50.Graph">
                    <p:embed/>
                  </p:oleObj>
                </mc:Choice>
                <mc:Fallback>
                  <p:oleObj name="Graph" r:id="rId3" imgW="4276800" imgH="3022200" progId="Origin50.Graph">
                    <p:embed/>
                    <p:pic>
                      <p:nvPicPr>
                        <p:cNvPr id="3" name="개체 2">
                          <a:extLst>
                            <a:ext uri="{FF2B5EF4-FFF2-40B4-BE49-F238E27FC236}">
                              <a16:creationId xmlns:a16="http://schemas.microsoft.com/office/drawing/2014/main" id="{2AA7B25C-B5D5-43CD-A71B-7C7486065AF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043955" y="1308612"/>
                          <a:ext cx="3874740" cy="27384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개체 3">
              <a:extLst>
                <a:ext uri="{FF2B5EF4-FFF2-40B4-BE49-F238E27FC236}">
                  <a16:creationId xmlns:a16="http://schemas.microsoft.com/office/drawing/2014/main" id="{6726CE3D-8A04-4132-891F-ECF76241F8A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3800822"/>
                </p:ext>
              </p:extLst>
            </p:nvPr>
          </p:nvGraphicFramePr>
          <p:xfrm>
            <a:off x="5534931" y="1308386"/>
            <a:ext cx="3874740" cy="2738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Graph" r:id="rId5" imgW="4276800" imgH="3022200" progId="Origin50.Graph">
                    <p:embed/>
                  </p:oleObj>
                </mc:Choice>
                <mc:Fallback>
                  <p:oleObj name="Graph" r:id="rId5" imgW="4276800" imgH="3022200" progId="Origin50.Graph">
                    <p:embed/>
                    <p:pic>
                      <p:nvPicPr>
                        <p:cNvPr id="4" name="개체 3">
                          <a:extLst>
                            <a:ext uri="{FF2B5EF4-FFF2-40B4-BE49-F238E27FC236}">
                              <a16:creationId xmlns:a16="http://schemas.microsoft.com/office/drawing/2014/main" id="{6726CE3D-8A04-4132-891F-ECF76241F8A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34931" y="1308386"/>
                          <a:ext cx="3874740" cy="27384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6B25895-1C6A-4A41-9104-DB50AA30371F}"/>
              </a:ext>
            </a:extLst>
          </p:cNvPr>
          <p:cNvSpPr txBox="1"/>
          <p:nvPr/>
        </p:nvSpPr>
        <p:spPr>
          <a:xfrm>
            <a:off x="2958352" y="5346546"/>
            <a:ext cx="6275296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>
                <a:latin typeface="+mn-ea"/>
                <a:cs typeface="Times New Roman" panose="02020603050405020304" pitchFamily="18" charset="0"/>
              </a:rPr>
              <a:t>1~5s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의 노출 시간에서 </a:t>
            </a:r>
            <a:r>
              <a:rPr lang="en-US" altLang="ko-KR" sz="1500">
                <a:latin typeface="+mn-ea"/>
                <a:cs typeface="Times New Roman" panose="02020603050405020304" pitchFamily="18" charset="0"/>
              </a:rPr>
              <a:t>0.87~0.99 Å/cycle 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범위의 </a:t>
            </a:r>
            <a:r>
              <a:rPr lang="en-US" altLang="ko-KR" sz="1500">
                <a:latin typeface="+mn-ea"/>
                <a:cs typeface="Times New Roman" panose="02020603050405020304" pitchFamily="18" charset="0"/>
              </a:rPr>
              <a:t>GPC 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값을 가짐</a:t>
            </a:r>
            <a:endParaRPr lang="en-US" altLang="ko-KR" sz="150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>
                <a:latin typeface="+mn-ea"/>
                <a:cs typeface="Times New Roman" panose="02020603050405020304" pitchFamily="18" charset="0"/>
              </a:rPr>
              <a:t>2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초 이후부터 약 </a:t>
            </a:r>
            <a:r>
              <a:rPr lang="en-US" altLang="ko-KR" sz="1500">
                <a:latin typeface="+mn-ea"/>
                <a:cs typeface="Times New Roman" panose="02020603050405020304" pitchFamily="18" charset="0"/>
              </a:rPr>
              <a:t>0.9 Å/cycle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로 </a:t>
            </a:r>
            <a:r>
              <a:rPr lang="en-US" altLang="ko-KR" sz="1500">
                <a:latin typeface="+mn-ea"/>
                <a:cs typeface="Times New Roman" panose="02020603050405020304" pitchFamily="18" charset="0"/>
              </a:rPr>
              <a:t>saturation </a:t>
            </a:r>
            <a:r>
              <a:rPr lang="ko-KR" altLang="en-US" sz="1500">
                <a:latin typeface="+mn-ea"/>
                <a:cs typeface="Times New Roman" panose="02020603050405020304" pitchFamily="18" charset="0"/>
              </a:rPr>
              <a:t>됨</a:t>
            </a:r>
            <a:endParaRPr lang="en-US" altLang="ko-KR" sz="15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A2948-A8F1-479A-BDE2-71DBEE87972D}"/>
              </a:ext>
            </a:extLst>
          </p:cNvPr>
          <p:cNvSpPr txBox="1"/>
          <p:nvPr/>
        </p:nvSpPr>
        <p:spPr>
          <a:xfrm>
            <a:off x="3058080" y="540878"/>
            <a:ext cx="6075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/>
              <a:t>CpHf</a:t>
            </a:r>
            <a:r>
              <a:rPr lang="ko-KR" altLang="en-US" sz="2000"/>
              <a:t> </a:t>
            </a:r>
            <a:r>
              <a:rPr lang="en-US" altLang="ko-KR" sz="2000"/>
              <a:t>–</a:t>
            </a:r>
            <a:r>
              <a:rPr lang="ko-KR" altLang="en-US" sz="2000"/>
              <a:t> </a:t>
            </a:r>
            <a:r>
              <a:rPr lang="en-US" altLang="ko-KR" sz="2000"/>
              <a:t>O</a:t>
            </a:r>
            <a:r>
              <a:rPr lang="en-US" altLang="ko-KR" sz="1200"/>
              <a:t>3</a:t>
            </a:r>
            <a:r>
              <a:rPr lang="ko-KR" altLang="en-US" sz="2000"/>
              <a:t> </a:t>
            </a:r>
            <a:r>
              <a:rPr lang="en-US" altLang="ko-KR" sz="2000"/>
              <a:t>GPC </a:t>
            </a:r>
            <a:r>
              <a:rPr lang="ko-KR" altLang="en-US" sz="2000"/>
              <a:t>분석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2504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56B8E-DB68-472F-BC47-DFAD73E0C4C1}"/>
              </a:ext>
            </a:extLst>
          </p:cNvPr>
          <p:cNvSpPr txBox="1"/>
          <p:nvPr/>
        </p:nvSpPr>
        <p:spPr>
          <a:xfrm>
            <a:off x="3058080" y="2844225"/>
            <a:ext cx="607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/>
              <a:t>감사합니다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766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D07EE08A-A0D3-4E26-B600-AD7793BF63EA}"/>
              </a:ext>
            </a:extLst>
          </p:cNvPr>
          <p:cNvSpPr txBox="1">
            <a:spLocks/>
          </p:cNvSpPr>
          <p:nvPr/>
        </p:nvSpPr>
        <p:spPr>
          <a:xfrm>
            <a:off x="4750718" y="986043"/>
            <a:ext cx="2690563" cy="61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>
                <a:latin typeface="Abadi Extra Light" panose="020B0204020104020204" pitchFamily="34" charset="0"/>
              </a:rPr>
              <a:t>HfO</a:t>
            </a:r>
            <a:r>
              <a:rPr lang="en-US" altLang="ko-KR" sz="3200" b="1" baseline="-25000">
                <a:latin typeface="Abadi Extra Light" panose="020B0204020104020204" pitchFamily="34" charset="0"/>
              </a:rPr>
              <a:t>2</a:t>
            </a:r>
            <a:r>
              <a:rPr lang="en-US" altLang="ko-KR" sz="3200" b="1">
                <a:latin typeface="Abadi Extra Light" panose="020B0204020104020204" pitchFamily="34" charset="0"/>
              </a:rPr>
              <a:t> ALD on Si</a:t>
            </a:r>
            <a:endParaRPr lang="ko-KR" altLang="en-US" sz="3200" b="1" dirty="0">
              <a:latin typeface="Abadi Extra Light" panose="020B0204020104020204" pitchFamily="34" charset="0"/>
            </a:endParaRPr>
          </a:p>
        </p:txBody>
      </p:sp>
      <p:sp>
        <p:nvSpPr>
          <p:cNvPr id="11" name="내용 개체 틀 2">
            <a:extLst>
              <a:ext uri="{FF2B5EF4-FFF2-40B4-BE49-F238E27FC236}">
                <a16:creationId xmlns:a16="http://schemas.microsoft.com/office/drawing/2014/main" id="{B788EE37-F7E5-4536-9D41-3B09F589D178}"/>
              </a:ext>
            </a:extLst>
          </p:cNvPr>
          <p:cNvSpPr txBox="1">
            <a:spLocks/>
          </p:cNvSpPr>
          <p:nvPr/>
        </p:nvSpPr>
        <p:spPr>
          <a:xfrm>
            <a:off x="3423119" y="2581835"/>
            <a:ext cx="5345762" cy="2671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1. </a:t>
            </a:r>
            <a:r>
              <a:rPr lang="ko-KR" altLang="en-US" sz="1800" dirty="0"/>
              <a:t>전구체에 대한 이론적 </a:t>
            </a:r>
            <a:r>
              <a:rPr lang="en-US" altLang="ko-KR" sz="1800" dirty="0"/>
              <a:t>/ </a:t>
            </a:r>
            <a:r>
              <a:rPr lang="ko-KR" altLang="en-US" sz="1800" dirty="0"/>
              <a:t>실험적 참고 문헌 조사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2. </a:t>
            </a:r>
            <a:r>
              <a:rPr lang="ko-KR" altLang="en-US" sz="1800" dirty="0"/>
              <a:t>각 전구체의 </a:t>
            </a:r>
            <a:r>
              <a:rPr lang="en-US" altLang="ko-KR" sz="1800" dirty="0"/>
              <a:t>Self-saturation graph </a:t>
            </a:r>
            <a:r>
              <a:rPr lang="ko-KR" altLang="en-US" sz="1800" dirty="0"/>
              <a:t>계산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3. GPC </a:t>
            </a:r>
            <a:r>
              <a:rPr lang="ko-KR" altLang="en-US" sz="1800" dirty="0"/>
              <a:t>계산과 차이 비교 분석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4. 8nm, 10nm </a:t>
            </a:r>
            <a:r>
              <a:rPr lang="ko-KR" altLang="en-US" sz="1800" dirty="0"/>
              <a:t>두께의 박막 형성</a:t>
            </a:r>
            <a:endParaRPr lang="en-US" altLang="ko-KR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800" dirty="0"/>
              <a:t>5. </a:t>
            </a:r>
            <a:r>
              <a:rPr lang="ko-KR" altLang="en-US" sz="1800" dirty="0"/>
              <a:t>박막의 표면 분석 진행</a:t>
            </a:r>
            <a:r>
              <a:rPr lang="en-US" altLang="ko-KR" sz="1800" dirty="0"/>
              <a:t> – XPS, XRD</a:t>
            </a:r>
          </a:p>
          <a:p>
            <a:pPr marL="0" indent="0">
              <a:buNone/>
            </a:pPr>
            <a:endParaRPr lang="en-US" altLang="ko-KR" sz="1400" dirty="0"/>
          </a:p>
          <a:p>
            <a:pPr marL="0" indent="0">
              <a:buNone/>
            </a:pPr>
            <a:endParaRPr lang="en-US" altLang="ko-KR" sz="1400" dirty="0"/>
          </a:p>
          <a:p>
            <a:pPr marL="0" indent="0">
              <a:buNone/>
            </a:pPr>
            <a:endParaRPr lang="ko-KR" altLang="en-US" sz="1400" dirty="0"/>
          </a:p>
        </p:txBody>
      </p:sp>
      <p:sp>
        <p:nvSpPr>
          <p:cNvPr id="3" name="왼쪽 중괄호 2">
            <a:extLst>
              <a:ext uri="{FF2B5EF4-FFF2-40B4-BE49-F238E27FC236}">
                <a16:creationId xmlns:a16="http://schemas.microsoft.com/office/drawing/2014/main" id="{6D5A13FD-E628-4801-B765-1417D2E7D1BB}"/>
              </a:ext>
            </a:extLst>
          </p:cNvPr>
          <p:cNvSpPr/>
          <p:nvPr/>
        </p:nvSpPr>
        <p:spPr>
          <a:xfrm>
            <a:off x="3048000" y="2707341"/>
            <a:ext cx="375119" cy="1380565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4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유피케미칼">
            <a:extLst>
              <a:ext uri="{FF2B5EF4-FFF2-40B4-BE49-F238E27FC236}">
                <a16:creationId xmlns:a16="http://schemas.microsoft.com/office/drawing/2014/main" id="{B800669B-2129-445F-8BD8-95BD1099D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255" y="1817288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trakis(dimethylamino)hafnium(IV) | Tetrakis(dimethylamino)hafnium(IV) |  C8H24N4Hf - Ereztech">
            <a:extLst>
              <a:ext uri="{FF2B5EF4-FFF2-40B4-BE49-F238E27FC236}">
                <a16:creationId xmlns:a16="http://schemas.microsoft.com/office/drawing/2014/main" id="{2C67F763-8CD7-4EFD-A601-BE958E77B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631" y="2025779"/>
            <a:ext cx="2254602" cy="170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9263612-B6FD-4EB4-8ECC-A486EE064580}"/>
              </a:ext>
            </a:extLst>
          </p:cNvPr>
          <p:cNvSpPr/>
          <p:nvPr/>
        </p:nvSpPr>
        <p:spPr>
          <a:xfrm>
            <a:off x="2343808" y="4150666"/>
            <a:ext cx="2426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>
                <a:latin typeface="Abadi Extra Light" panose="020B0204020104020204" pitchFamily="34" charset="0"/>
              </a:rPr>
              <a:t>TDMAH</a:t>
            </a:r>
          </a:p>
          <a:p>
            <a:pPr algn="ctr"/>
            <a:r>
              <a:rPr lang="en-IN" sz="1400" dirty="0" err="1">
                <a:latin typeface="Abadi Extra Light" panose="020B0204020104020204" pitchFamily="34" charset="0"/>
              </a:rPr>
              <a:t>Tetrakis</a:t>
            </a:r>
            <a:r>
              <a:rPr lang="en-IN" sz="1400" dirty="0">
                <a:latin typeface="Abadi Extra Light" panose="020B0204020104020204" pitchFamily="34" charset="0"/>
              </a:rPr>
              <a:t>(</a:t>
            </a:r>
            <a:r>
              <a:rPr lang="en-IN" sz="1400" dirty="0" err="1">
                <a:latin typeface="Abadi Extra Light" panose="020B0204020104020204" pitchFamily="34" charset="0"/>
              </a:rPr>
              <a:t>dimethylamido</a:t>
            </a:r>
            <a:r>
              <a:rPr lang="en-IN" sz="1400" dirty="0">
                <a:latin typeface="Abadi Extra Light" panose="020B0204020104020204" pitchFamily="34" charset="0"/>
              </a:rPr>
              <a:t>)hafnium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AD42713-D168-4B07-97FF-79A95C0984FC}"/>
              </a:ext>
            </a:extLst>
          </p:cNvPr>
          <p:cNvSpPr/>
          <p:nvPr/>
        </p:nvSpPr>
        <p:spPr>
          <a:xfrm>
            <a:off x="6674835" y="4176000"/>
            <a:ext cx="3356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 err="1">
                <a:latin typeface="Abadi Extra Light" panose="020B0204020104020204" pitchFamily="34" charset="0"/>
              </a:rPr>
              <a:t>CpHf</a:t>
            </a:r>
            <a:r>
              <a:rPr lang="en-IN" dirty="0">
                <a:latin typeface="Abadi Extra Light" panose="020B0204020104020204" pitchFamily="34" charset="0"/>
              </a:rPr>
              <a:t>(</a:t>
            </a:r>
            <a:r>
              <a:rPr lang="en-US" dirty="0">
                <a:latin typeface="Abadi Extra Light" panose="020B0204020104020204" pitchFamily="34" charset="0"/>
              </a:rPr>
              <a:t>NMe</a:t>
            </a:r>
            <a:r>
              <a:rPr lang="en-US" baseline="-25000" dirty="0">
                <a:latin typeface="Abadi Extra Light" panose="020B0204020104020204" pitchFamily="34" charset="0"/>
              </a:rPr>
              <a:t>2</a:t>
            </a:r>
            <a:r>
              <a:rPr lang="en-IN" dirty="0">
                <a:latin typeface="Abadi Extra Light" panose="020B0204020104020204" pitchFamily="34" charset="0"/>
              </a:rPr>
              <a:t>)</a:t>
            </a:r>
            <a:r>
              <a:rPr lang="en-IN" baseline="-25000" dirty="0">
                <a:latin typeface="Abadi Extra Light" panose="020B0204020104020204" pitchFamily="34" charset="0"/>
              </a:rPr>
              <a:t>3</a:t>
            </a:r>
            <a:endParaRPr lang="en-IN" dirty="0">
              <a:latin typeface="Abadi Extra Light" panose="020B0204020104020204" pitchFamily="34" charset="0"/>
            </a:endParaRPr>
          </a:p>
          <a:p>
            <a:pPr algn="ctr"/>
            <a:r>
              <a:rPr lang="en-IN" sz="1400" dirty="0">
                <a:latin typeface="Abadi Extra Light" panose="020B0204020104020204" pitchFamily="34" charset="0"/>
              </a:rPr>
              <a:t>Tris(</a:t>
            </a:r>
            <a:r>
              <a:rPr lang="en-IN" sz="1400" dirty="0" err="1">
                <a:latin typeface="Abadi Extra Light" panose="020B0204020104020204" pitchFamily="34" charset="0"/>
              </a:rPr>
              <a:t>dimethylamido</a:t>
            </a:r>
            <a:r>
              <a:rPr lang="en-IN" sz="1400" dirty="0">
                <a:latin typeface="Abadi Extra Light" panose="020B0204020104020204" pitchFamily="34" charset="0"/>
              </a:rPr>
              <a:t>)cyclopentadienyl Hafnium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64307A-E574-4E6C-A20C-C752FACA7AAE}"/>
              </a:ext>
            </a:extLst>
          </p:cNvPr>
          <p:cNvSpPr txBox="1"/>
          <p:nvPr/>
        </p:nvSpPr>
        <p:spPr>
          <a:xfrm>
            <a:off x="569751" y="304120"/>
            <a:ext cx="5006295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/>
              <a:t>1</a:t>
            </a:r>
            <a:r>
              <a:rPr lang="en-US" altLang="ko-KR" sz="1900"/>
              <a:t>-1</a:t>
            </a:r>
            <a:r>
              <a:rPr lang="en-US" altLang="ko-KR" sz="2400"/>
              <a:t>. Precursor</a:t>
            </a:r>
            <a:r>
              <a:rPr lang="ko-KR" altLang="en-US" sz="2400"/>
              <a:t>에 대한 이론적 조사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422084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BD7304-EFA7-F740-8B71-4D42EBA2A15E}"/>
              </a:ext>
            </a:extLst>
          </p:cNvPr>
          <p:cNvSpPr txBox="1"/>
          <p:nvPr/>
        </p:nvSpPr>
        <p:spPr>
          <a:xfrm>
            <a:off x="1349604" y="0"/>
            <a:ext cx="9492791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>
                <a:latin typeface="Abadi Extra Light" panose="020B0204020104020204" pitchFamily="34" charset="0"/>
                <a:cs typeface="Times New Roman" panose="02020603050405020304" pitchFamily="18" charset="0"/>
              </a:rPr>
              <a:t>TDMAH</a:t>
            </a:r>
            <a:endParaRPr lang="en-US" altLang="ko-KR" sz="3200" baseline="-25000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551ABD-4A57-4FC3-8BB8-5C3202E3C5E1}"/>
              </a:ext>
            </a:extLst>
          </p:cNvPr>
          <p:cNvSpPr txBox="1"/>
          <p:nvPr/>
        </p:nvSpPr>
        <p:spPr>
          <a:xfrm>
            <a:off x="6567062" y="1578331"/>
            <a:ext cx="4905176" cy="4112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Abadi Extra Light" panose="020B0204020104020204" pitchFamily="34" charset="0"/>
              </a:rPr>
              <a:t>상대적으로 </a:t>
            </a:r>
            <a:r>
              <a:rPr lang="en-US" altLang="ko-KR" sz="1600" dirty="0">
                <a:latin typeface="Abadi Extra Light" panose="020B0204020104020204" pitchFamily="34" charset="0"/>
              </a:rPr>
              <a:t>low melting point, high volatility, </a:t>
            </a:r>
            <a:r>
              <a:rPr lang="ko-KR" altLang="en-US" sz="1600" dirty="0">
                <a:latin typeface="Abadi Extra Light" panose="020B0204020104020204" pitchFamily="34" charset="0"/>
              </a:rPr>
              <a:t>증착을 위한 충분한 </a:t>
            </a:r>
            <a:r>
              <a:rPr lang="en-US" altLang="ko-KR" sz="1600" dirty="0">
                <a:latin typeface="Abadi Extra Light" panose="020B0204020104020204" pitchFamily="34" charset="0"/>
              </a:rPr>
              <a:t>flow rate </a:t>
            </a:r>
            <a:r>
              <a:rPr lang="ko-KR" altLang="en-US" sz="1600" dirty="0">
                <a:latin typeface="Abadi Extra Light" panose="020B0204020104020204" pitchFamily="34" charset="0"/>
              </a:rPr>
              <a:t>생성이 쉬움</a:t>
            </a:r>
            <a:endParaRPr lang="en-US" altLang="ko-KR" sz="1600" dirty="0">
              <a:latin typeface="Abadi Extra Light" panose="020B02040201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badi Extra Light" panose="020B0204020104020204" pitchFamily="34" charset="0"/>
              </a:rPr>
              <a:t>Metal-halide</a:t>
            </a:r>
            <a:r>
              <a:rPr lang="ko-KR" altLang="en-US" sz="1600" dirty="0">
                <a:latin typeface="Abadi Extra Light" panose="020B0204020104020204" pitchFamily="34" charset="0"/>
              </a:rPr>
              <a:t>와 </a:t>
            </a:r>
            <a:r>
              <a:rPr lang="en-US" altLang="ko-KR" sz="1600" dirty="0">
                <a:latin typeface="Abadi Extra Light" panose="020B0204020104020204" pitchFamily="34" charset="0"/>
              </a:rPr>
              <a:t>metal-O</a:t>
            </a:r>
            <a:r>
              <a:rPr lang="ko-KR" altLang="en-US" sz="1600" dirty="0">
                <a:latin typeface="Abadi Extra Light" panose="020B0204020104020204" pitchFamily="34" charset="0"/>
              </a:rPr>
              <a:t>의 결합보다 약한 </a:t>
            </a:r>
            <a:r>
              <a:rPr lang="en-US" altLang="ko-KR" sz="1600" dirty="0">
                <a:latin typeface="Abadi Extra Light" panose="020B0204020104020204" pitchFamily="34" charset="0"/>
              </a:rPr>
              <a:t>metal-N</a:t>
            </a:r>
            <a:r>
              <a:rPr lang="ko-KR" altLang="en-US" sz="1600" dirty="0">
                <a:latin typeface="Abadi Extra Light" panose="020B0204020104020204" pitchFamily="34" charset="0"/>
              </a:rPr>
              <a:t>결합을 갖기 때문에 상대적으로 저온 공정에서 높은 반응성을 보임 </a:t>
            </a:r>
            <a:endParaRPr lang="en-US" altLang="ko-KR" sz="1600" dirty="0">
              <a:latin typeface="Abadi Extra Light" panose="020B02040201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Abadi Extra Light" panose="020B0204020104020204" pitchFamily="34" charset="0"/>
              </a:rPr>
              <a:t>하지만 </a:t>
            </a:r>
            <a:r>
              <a:rPr lang="en-US" altLang="ko-KR" sz="1600" dirty="0" err="1">
                <a:latin typeface="Abadi Extra Light" panose="020B0204020104020204" pitchFamily="34" charset="0"/>
              </a:rPr>
              <a:t>Alkylamide</a:t>
            </a:r>
            <a:r>
              <a:rPr lang="ko-KR" altLang="en-US" sz="1600" dirty="0">
                <a:latin typeface="Abadi Extra Light" panose="020B0204020104020204" pitchFamily="34" charset="0"/>
              </a:rPr>
              <a:t> </a:t>
            </a:r>
            <a:r>
              <a:rPr lang="en-US" altLang="ko-KR" sz="1600" dirty="0">
                <a:latin typeface="Abadi Extra Light" panose="020B0204020104020204" pitchFamily="34" charset="0"/>
              </a:rPr>
              <a:t>precursor</a:t>
            </a:r>
            <a:r>
              <a:rPr lang="ko-KR" altLang="en-US" sz="1600" dirty="0">
                <a:latin typeface="Abadi Extra Light" panose="020B0204020104020204" pitchFamily="34" charset="0"/>
              </a:rPr>
              <a:t>는 저온에서 </a:t>
            </a:r>
            <a:r>
              <a:rPr lang="en-US" altLang="ko-KR" sz="1600" dirty="0">
                <a:latin typeface="Abadi Extra Light" panose="020B0204020104020204" pitchFamily="34" charset="0"/>
              </a:rPr>
              <a:t>decomposition</a:t>
            </a:r>
            <a:r>
              <a:rPr lang="ko-KR" altLang="en-US" sz="1600" dirty="0">
                <a:latin typeface="Abadi Extra Light" panose="020B0204020104020204" pitchFamily="34" charset="0"/>
              </a:rPr>
              <a:t>이 잘 </a:t>
            </a:r>
            <a:r>
              <a:rPr lang="ko-KR" altLang="en-US" sz="1600" dirty="0" err="1">
                <a:latin typeface="Abadi Extra Light" panose="020B0204020104020204" pitchFamily="34" charset="0"/>
              </a:rPr>
              <a:t>일어남</a:t>
            </a:r>
            <a:r>
              <a:rPr lang="ko-KR" altLang="en-US" sz="1600" dirty="0">
                <a:latin typeface="Abadi Extra Light" panose="020B0204020104020204" pitchFamily="34" charset="0"/>
              </a:rPr>
              <a:t> </a:t>
            </a:r>
            <a:r>
              <a:rPr lang="en-US" altLang="ko-KR" sz="1600" dirty="0">
                <a:latin typeface="Abadi Extra Light" panose="020B0204020104020204" pitchFamily="34" charset="0"/>
              </a:rPr>
              <a:t>(</a:t>
            </a:r>
            <a:r>
              <a:rPr lang="ko-KR" altLang="en-US" sz="1600" dirty="0">
                <a:latin typeface="Abadi Extra Light" panose="020B0204020104020204" pitchFamily="34" charset="0"/>
              </a:rPr>
              <a:t>약 </a:t>
            </a:r>
            <a:r>
              <a:rPr lang="en-US" altLang="ko-KR" sz="1600" dirty="0">
                <a:latin typeface="Abadi Extra Light" panose="020B0204020104020204" pitchFamily="34" charset="0"/>
              </a:rPr>
              <a:t>300</a:t>
            </a:r>
            <a:r>
              <a:rPr lang="ko-KR" altLang="en-US" sz="1600" dirty="0">
                <a:latin typeface="Abadi Extra Light" panose="020B0204020104020204" pitchFamily="34" charset="0"/>
              </a:rPr>
              <a:t>도</a:t>
            </a:r>
            <a:r>
              <a:rPr lang="en-US" altLang="ko-KR" sz="1600" dirty="0">
                <a:latin typeface="Abadi Extra Light" panose="020B0204020104020204" pitchFamily="34" charset="0"/>
              </a:rPr>
              <a:t>) -&gt; </a:t>
            </a:r>
            <a:r>
              <a:rPr lang="ko-KR" altLang="en-US" sz="1600" dirty="0">
                <a:latin typeface="Abadi Extra Light" panose="020B0204020104020204" pitchFamily="34" charset="0"/>
              </a:rPr>
              <a:t>필름 성질을 개선하는 데 필수적인 고온</a:t>
            </a:r>
            <a:r>
              <a:rPr lang="en-US" altLang="ko-KR" sz="1600" dirty="0">
                <a:latin typeface="Abadi Extra Light" panose="020B0204020104020204" pitchFamily="34" charset="0"/>
              </a:rPr>
              <a:t> </a:t>
            </a:r>
            <a:r>
              <a:rPr lang="ko-KR" altLang="en-US" sz="1600" dirty="0">
                <a:latin typeface="Abadi Extra Light" panose="020B0204020104020204" pitchFamily="34" charset="0"/>
              </a:rPr>
              <a:t>공정의 한계를 갖음</a:t>
            </a:r>
            <a:endParaRPr lang="en-US" altLang="ko-KR" sz="1600" dirty="0">
              <a:latin typeface="Abadi Extra Light" panose="020B02040201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600" dirty="0">
              <a:latin typeface="Abadi Extra Light" panose="020B02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Abadi Extra Light" panose="020B0204020104020204" pitchFamily="34" charset="0"/>
              </a:rPr>
              <a:t> 열적 안정성을 개선하기 위해 </a:t>
            </a:r>
            <a:r>
              <a:rPr lang="en-US" altLang="ko-KR" sz="1600" dirty="0">
                <a:latin typeface="Abadi Extra Light" panose="020B0204020104020204" pitchFamily="34" charset="0"/>
              </a:rPr>
              <a:t>Cp </a:t>
            </a:r>
            <a:r>
              <a:rPr lang="ko-KR" altLang="en-US" sz="1600" dirty="0" err="1">
                <a:latin typeface="Abadi Extra Light" panose="020B0204020104020204" pitchFamily="34" charset="0"/>
              </a:rPr>
              <a:t>리간드가</a:t>
            </a:r>
            <a:r>
              <a:rPr lang="ko-KR" altLang="en-US" sz="1600" dirty="0">
                <a:latin typeface="Abadi Extra Light" panose="020B0204020104020204" pitchFamily="34" charset="0"/>
              </a:rPr>
              <a:t> 보고됨</a:t>
            </a:r>
            <a:r>
              <a:rPr lang="en-US" altLang="ko-KR" sz="1600" dirty="0">
                <a:latin typeface="Abadi Extra Light" panose="020B0204020104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9168DD-8B90-44B1-83B0-676CE2534D69}"/>
              </a:ext>
            </a:extLst>
          </p:cNvPr>
          <p:cNvSpPr txBox="1"/>
          <p:nvPr/>
        </p:nvSpPr>
        <p:spPr>
          <a:xfrm>
            <a:off x="1746698" y="6379001"/>
            <a:ext cx="4019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latin typeface="Abadi Extra Light" panose="020B0204020104020204" pitchFamily="34" charset="0"/>
              </a:rPr>
              <a:t>DOI: 10.1039/c9tc05778a</a:t>
            </a:r>
            <a:endParaRPr lang="ko-KR" altLang="en-US" sz="1600">
              <a:latin typeface="Abadi Extra Light" panose="020B0204020104020204" pitchFamily="34" charset="0"/>
            </a:endParaRPr>
          </a:p>
        </p:txBody>
      </p:sp>
      <p:pic>
        <p:nvPicPr>
          <p:cNvPr id="10" name="Picture 6" descr="Tetrakis(dimethylamino)hafnium(IV) | Tetrakis(dimethylamino)hafnium(IV) |  C8H24N4Hf - Ereztech">
            <a:extLst>
              <a:ext uri="{FF2B5EF4-FFF2-40B4-BE49-F238E27FC236}">
                <a16:creationId xmlns:a16="http://schemas.microsoft.com/office/drawing/2014/main" id="{CE6E0D79-FC62-4904-8900-DECA3AB6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978" y="1824012"/>
            <a:ext cx="4253384" cy="32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26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6BD7304-EFA7-F740-8B71-4D42EBA2A15E}"/>
              </a:ext>
            </a:extLst>
          </p:cNvPr>
          <p:cNvSpPr txBox="1"/>
          <p:nvPr/>
        </p:nvSpPr>
        <p:spPr>
          <a:xfrm>
            <a:off x="1349605" y="0"/>
            <a:ext cx="9492791" cy="74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3200" dirty="0" err="1">
                <a:latin typeface="Abadi Extra Light" panose="020B0204020104020204" pitchFamily="34" charset="0"/>
                <a:cs typeface="Times New Roman" panose="02020603050405020304" pitchFamily="18" charset="0"/>
              </a:rPr>
              <a:t>CpHf</a:t>
            </a:r>
            <a:r>
              <a:rPr lang="en-US" altLang="ko-KR" sz="32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(NMe</a:t>
            </a:r>
            <a:r>
              <a:rPr lang="en-US" altLang="ko-KR" sz="3200" baseline="-250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2</a:t>
            </a:r>
            <a:r>
              <a:rPr lang="en-US" altLang="ko-KR" sz="32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)</a:t>
            </a:r>
            <a:r>
              <a:rPr lang="en-US" altLang="ko-KR" sz="3200" baseline="-250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36F18CB-A247-47D1-97E6-9A9DBE27B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2" y="2366682"/>
            <a:ext cx="7088092" cy="17956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2551ABD-4A57-4FC3-8BB8-5C3202E3C5E1}"/>
              </a:ext>
            </a:extLst>
          </p:cNvPr>
          <p:cNvSpPr txBox="1"/>
          <p:nvPr/>
        </p:nvSpPr>
        <p:spPr>
          <a:xfrm>
            <a:off x="7554381" y="2292869"/>
            <a:ext cx="4422467" cy="2266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badi Extra Light" panose="020B0204020104020204" pitchFamily="34" charset="0"/>
              </a:rPr>
              <a:t>metal-Cp</a:t>
            </a:r>
            <a:r>
              <a:rPr lang="ko-KR" altLang="en-US" sz="1600" dirty="0">
                <a:latin typeface="Abadi Extra Light" panose="020B0204020104020204" pitchFamily="34" charset="0"/>
              </a:rPr>
              <a:t>결합이 </a:t>
            </a:r>
            <a:r>
              <a:rPr lang="en-US" altLang="ko-KR" sz="1600" dirty="0">
                <a:latin typeface="Abadi Extra Light" panose="020B0204020104020204" pitchFamily="34" charset="0"/>
              </a:rPr>
              <a:t>metal-</a:t>
            </a:r>
            <a:r>
              <a:rPr lang="en-US" altLang="ko-KR" sz="1600" dirty="0" err="1">
                <a:latin typeface="Abadi Extra Light" panose="020B0204020104020204" pitchFamily="34" charset="0"/>
              </a:rPr>
              <a:t>alkylamide</a:t>
            </a:r>
            <a:r>
              <a:rPr lang="ko-KR" altLang="en-US" sz="1600" dirty="0">
                <a:latin typeface="Abadi Extra Light" panose="020B0204020104020204" pitchFamily="34" charset="0"/>
              </a:rPr>
              <a:t>결합보다 화학적으로 더 안정적 </a:t>
            </a:r>
            <a:endParaRPr lang="en-US" altLang="ko-KR" sz="1600" dirty="0">
              <a:latin typeface="Abadi Extra Light" panose="020B0204020104020204" pitchFamily="34" charset="0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>
                <a:latin typeface="Abadi Extra Light" panose="020B0204020104020204" pitchFamily="34" charset="0"/>
                <a:cs typeface="Times New Roman" panose="02020603050405020304" pitchFamily="18" charset="0"/>
              </a:rPr>
              <a:t>CpHf</a:t>
            </a:r>
            <a:r>
              <a:rPr lang="en-US" altLang="ko-KR" sz="16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(NMe2)3 </a:t>
            </a:r>
            <a:r>
              <a:rPr lang="ko-KR" altLang="en-US" sz="1600" dirty="0" err="1">
                <a:latin typeface="Abadi Extra Light" panose="020B0204020104020204" pitchFamily="34" charset="0"/>
                <a:cs typeface="Times New Roman" panose="02020603050405020304" pitchFamily="18" charset="0"/>
              </a:rPr>
              <a:t>리간드는</a:t>
            </a:r>
            <a:r>
              <a:rPr lang="ko-KR" altLang="en-US" sz="16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16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Hf precursor</a:t>
            </a:r>
            <a:r>
              <a:rPr lang="ko-KR" altLang="en-US" sz="16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와 </a:t>
            </a:r>
            <a:r>
              <a:rPr lang="en-US" altLang="ko-KR" sz="16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hydroxylated hafnium oxide surface </a:t>
            </a:r>
            <a:r>
              <a:rPr lang="ko-KR" altLang="en-US" sz="16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사이에 </a:t>
            </a:r>
            <a:r>
              <a:rPr lang="en-US" altLang="ko-KR" sz="16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exchange reaction</a:t>
            </a:r>
            <a:r>
              <a:rPr lang="ko-KR" altLang="en-US" sz="1600" dirty="0">
                <a:latin typeface="Abadi Extra Light" panose="020B0204020104020204" pitchFamily="34" charset="0"/>
                <a:cs typeface="Times New Roman" panose="02020603050405020304" pitchFamily="18" charset="0"/>
              </a:rPr>
              <a:t>됨</a:t>
            </a:r>
            <a:endParaRPr lang="en-US" altLang="ko-KR" sz="1600" dirty="0">
              <a:latin typeface="Abadi Extra Light" panose="020B02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A9168DD-8B90-44B1-83B0-676CE2534D69}"/>
              </a:ext>
            </a:extLst>
          </p:cNvPr>
          <p:cNvSpPr txBox="1"/>
          <p:nvPr/>
        </p:nvSpPr>
        <p:spPr>
          <a:xfrm>
            <a:off x="1630158" y="6371570"/>
            <a:ext cx="40197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 b="0" i="1" strike="noStrike" dirty="0">
                <a:effectLst/>
                <a:latin typeface="Abadi Extra Light" panose="020B02040201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https://doi.org/10.1116/6.0000796</a:t>
            </a:r>
            <a:endParaRPr lang="ko-KR" altLang="en-US" sz="1600" i="1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17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C3D5E3CA-2482-4221-861D-FC9343E92936}"/>
              </a:ext>
            </a:extLst>
          </p:cNvPr>
          <p:cNvGrpSpPr/>
          <p:nvPr/>
        </p:nvGrpSpPr>
        <p:grpSpPr>
          <a:xfrm>
            <a:off x="859936" y="1960720"/>
            <a:ext cx="4714713" cy="2310986"/>
            <a:chOff x="1317682" y="2317492"/>
            <a:chExt cx="4714713" cy="2310986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2D4FB447-544F-43F4-B7F5-2910985772DC}"/>
                </a:ext>
              </a:extLst>
            </p:cNvPr>
            <p:cNvSpPr/>
            <p:nvPr/>
          </p:nvSpPr>
          <p:spPr>
            <a:xfrm>
              <a:off x="1450221" y="4364123"/>
              <a:ext cx="4433744" cy="26435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badi Extra Light" panose="020B0204020104020204" pitchFamily="34" charset="0"/>
              </a:endParaRP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151FA70-F4B2-4E93-B937-24F475EF279B}"/>
                </a:ext>
              </a:extLst>
            </p:cNvPr>
            <p:cNvGrpSpPr/>
            <p:nvPr/>
          </p:nvGrpSpPr>
          <p:grpSpPr>
            <a:xfrm rot="732996">
              <a:off x="1317682" y="2317492"/>
              <a:ext cx="1126981" cy="1245576"/>
              <a:chOff x="1256780" y="2658569"/>
              <a:chExt cx="1126981" cy="1245576"/>
            </a:xfrm>
          </p:grpSpPr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26CAF931-EC6E-480F-B4A0-82EEDEE782FD}"/>
                  </a:ext>
                </a:extLst>
              </p:cNvPr>
              <p:cNvCxnSpPr>
                <a:cxnSpLocks/>
              </p:cNvCxnSpPr>
              <p:nvPr/>
            </p:nvCxnSpPr>
            <p:spPr>
              <a:xfrm rot="20867004">
                <a:off x="1939684" y="3212796"/>
                <a:ext cx="444077" cy="691349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오각형 37">
                <a:extLst>
                  <a:ext uri="{FF2B5EF4-FFF2-40B4-BE49-F238E27FC236}">
                    <a16:creationId xmlns:a16="http://schemas.microsoft.com/office/drawing/2014/main" id="{E6D9C610-1457-45E6-A4FA-F8AFF03907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9046675">
                <a:off x="1256780" y="2658569"/>
                <a:ext cx="950455" cy="900000"/>
              </a:xfrm>
              <a:prstGeom prst="pentagon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badi Extra Light" panose="020B0204020104020204" pitchFamily="34" charset="0"/>
                </a:endParaRPr>
              </a:p>
            </p:txBody>
          </p:sp>
          <p:sp>
            <p:nvSpPr>
              <p:cNvPr id="39" name="타원 38">
                <a:extLst>
                  <a:ext uri="{FF2B5EF4-FFF2-40B4-BE49-F238E27FC236}">
                    <a16:creationId xmlns:a16="http://schemas.microsoft.com/office/drawing/2014/main" id="{901F9746-414F-4B65-B829-C09D9B09C8F5}"/>
                  </a:ext>
                </a:extLst>
              </p:cNvPr>
              <p:cNvSpPr/>
              <p:nvPr/>
            </p:nvSpPr>
            <p:spPr>
              <a:xfrm>
                <a:off x="1441579" y="2823360"/>
                <a:ext cx="648000" cy="648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badi Extra Light" panose="020B0204020104020204" pitchFamily="34" charset="0"/>
                </a:endParaRPr>
              </a:p>
            </p:txBody>
          </p:sp>
        </p:grp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C3367D73-150D-49D6-8F66-153F228D5C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4630" y="4025933"/>
              <a:ext cx="77481" cy="3530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7B03BD8-833F-46FC-81F4-ACFF7C7531FD}"/>
                </a:ext>
              </a:extLst>
            </p:cNvPr>
            <p:cNvSpPr txBox="1"/>
            <p:nvPr/>
          </p:nvSpPr>
          <p:spPr>
            <a:xfrm>
              <a:off x="4145636" y="3569209"/>
              <a:ext cx="986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Abadi Extra Light" panose="020B0204020104020204" pitchFamily="34" charset="0"/>
                  <a:cs typeface="Times New Roman" panose="02020603050405020304" pitchFamily="18" charset="0"/>
                </a:rPr>
                <a:t>Hf</a:t>
              </a:r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9F28D163-E055-4648-8E25-918A7A5197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6673" y="4028198"/>
              <a:ext cx="77481" cy="3530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D78CEE1-CEA2-4D24-9786-1CA3E6A10557}"/>
                </a:ext>
              </a:extLst>
            </p:cNvPr>
            <p:cNvGrpSpPr/>
            <p:nvPr/>
          </p:nvGrpSpPr>
          <p:grpSpPr>
            <a:xfrm>
              <a:off x="4422018" y="2622370"/>
              <a:ext cx="1610377" cy="1024088"/>
              <a:chOff x="4422018" y="2622370"/>
              <a:chExt cx="1610377" cy="1024088"/>
            </a:xfrm>
          </p:grpSpPr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C2C3324F-B2C4-46AD-8826-1C9C10DA98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40487" y="3512595"/>
                <a:ext cx="75735" cy="13386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1DF8CF-A200-4389-B669-FF64EAA67C1C}"/>
                  </a:ext>
                </a:extLst>
              </p:cNvPr>
              <p:cNvSpPr txBox="1"/>
              <p:nvPr/>
            </p:nvSpPr>
            <p:spPr>
              <a:xfrm>
                <a:off x="4552710" y="3128925"/>
                <a:ext cx="986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000000"/>
                    </a:solidFill>
                    <a:latin typeface="Abadi Extra Light" panose="020B0204020104020204" pitchFamily="34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099CB0B-7B67-4628-9F4D-13461D9E698D}"/>
                  </a:ext>
                </a:extLst>
              </p:cNvPr>
              <p:cNvSpPr txBox="1"/>
              <p:nvPr/>
            </p:nvSpPr>
            <p:spPr>
              <a:xfrm>
                <a:off x="4422018" y="2622370"/>
                <a:ext cx="986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000000"/>
                    </a:solidFill>
                    <a:latin typeface="Abadi Extra Light" panose="020B0204020104020204" pitchFamily="34" charset="0"/>
                    <a:cs typeface="Times New Roman" panose="02020603050405020304" pitchFamily="18" charset="0"/>
                  </a:rPr>
                  <a:t>Me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53AAE62-9996-4207-9300-9652FD96D0FE}"/>
                  </a:ext>
                </a:extLst>
              </p:cNvPr>
              <p:cNvSpPr txBox="1"/>
              <p:nvPr/>
            </p:nvSpPr>
            <p:spPr>
              <a:xfrm>
                <a:off x="5045938" y="2723336"/>
                <a:ext cx="986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000000"/>
                    </a:solidFill>
                    <a:latin typeface="Abadi Extra Light" panose="020B0204020104020204" pitchFamily="34" charset="0"/>
                    <a:cs typeface="Times New Roman" panose="02020603050405020304" pitchFamily="18" charset="0"/>
                  </a:rPr>
                  <a:t>Me</a:t>
                </a:r>
              </a:p>
            </p:txBody>
          </p:sp>
          <p:cxnSp>
            <p:nvCxnSpPr>
              <p:cNvPr id="35" name="직선 연결선 34">
                <a:extLst>
                  <a:ext uri="{FF2B5EF4-FFF2-40B4-BE49-F238E27FC236}">
                    <a16:creationId xmlns:a16="http://schemas.microsoft.com/office/drawing/2014/main" id="{15080EBC-A753-4F89-BE72-6B41505E68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203738" y="3128925"/>
                <a:ext cx="139204" cy="7793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직선 연결선 35">
                <a:extLst>
                  <a:ext uri="{FF2B5EF4-FFF2-40B4-BE49-F238E27FC236}">
                    <a16:creationId xmlns:a16="http://schemas.microsoft.com/office/drawing/2014/main" id="{9B02118B-C1F4-46C9-88F9-6A2E9CD8CCD1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>
              <a:xfrm>
                <a:off x="4915247" y="3022480"/>
                <a:ext cx="975" cy="14007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7A17DC4A-10B0-45E7-AB5C-16F590E5D04C}"/>
                </a:ext>
              </a:extLst>
            </p:cNvPr>
            <p:cNvGrpSpPr/>
            <p:nvPr/>
          </p:nvGrpSpPr>
          <p:grpSpPr>
            <a:xfrm>
              <a:off x="2057254" y="2604959"/>
              <a:ext cx="1886759" cy="1758880"/>
              <a:chOff x="1904854" y="2611585"/>
              <a:chExt cx="1886759" cy="1758880"/>
            </a:xfrm>
          </p:grpSpPr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ED895BFB-3F16-47F0-82E5-A81BA70445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83848" y="4015148"/>
                <a:ext cx="77481" cy="35305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7C4444-0183-4D11-8FD8-64241EB1C1E3}"/>
                  </a:ext>
                </a:extLst>
              </p:cNvPr>
              <p:cNvSpPr txBox="1"/>
              <p:nvPr/>
            </p:nvSpPr>
            <p:spPr>
              <a:xfrm>
                <a:off x="1904854" y="3558424"/>
                <a:ext cx="986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000000"/>
                    </a:solidFill>
                    <a:latin typeface="Abadi Extra Light" panose="020B0204020104020204" pitchFamily="34" charset="0"/>
                    <a:cs typeface="Times New Roman" panose="02020603050405020304" pitchFamily="18" charset="0"/>
                  </a:rPr>
                  <a:t>Hf</a:t>
                </a:r>
              </a:p>
            </p:txBody>
          </p: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30F691F7-64E4-4600-8121-311C38C8B9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599705" y="3501810"/>
                <a:ext cx="75735" cy="133863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3B04F22-44C6-4C78-91F9-B2E5E23BF8E4}"/>
                  </a:ext>
                </a:extLst>
              </p:cNvPr>
              <p:cNvSpPr txBox="1"/>
              <p:nvPr/>
            </p:nvSpPr>
            <p:spPr>
              <a:xfrm>
                <a:off x="2311928" y="3118140"/>
                <a:ext cx="986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000000"/>
                    </a:solidFill>
                    <a:latin typeface="Abadi Extra Light" panose="020B0204020104020204" pitchFamily="34" charset="0"/>
                    <a:cs typeface="Times New Roman" panose="02020603050405020304" pitchFamily="18" charset="0"/>
                  </a:rPr>
                  <a:t>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B7DAFB-1553-4EF9-96B9-4A4C4D824691}"/>
                  </a:ext>
                </a:extLst>
              </p:cNvPr>
              <p:cNvSpPr txBox="1"/>
              <p:nvPr/>
            </p:nvSpPr>
            <p:spPr>
              <a:xfrm>
                <a:off x="2181236" y="2611585"/>
                <a:ext cx="986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000000"/>
                    </a:solidFill>
                    <a:latin typeface="Abadi Extra Light" panose="020B0204020104020204" pitchFamily="34" charset="0"/>
                    <a:cs typeface="Times New Roman" panose="02020603050405020304" pitchFamily="18" charset="0"/>
                  </a:rPr>
                  <a:t>Me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EE616CF-BDE5-43A4-9714-699FF022CB77}"/>
                  </a:ext>
                </a:extLst>
              </p:cNvPr>
              <p:cNvSpPr txBox="1"/>
              <p:nvPr/>
            </p:nvSpPr>
            <p:spPr>
              <a:xfrm>
                <a:off x="2805156" y="2712551"/>
                <a:ext cx="9864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dirty="0">
                    <a:solidFill>
                      <a:srgbClr val="000000"/>
                    </a:solidFill>
                    <a:latin typeface="Abadi Extra Light" panose="020B0204020104020204" pitchFamily="34" charset="0"/>
                    <a:cs typeface="Times New Roman" panose="02020603050405020304" pitchFamily="18" charset="0"/>
                  </a:rPr>
                  <a:t>Me</a:t>
                </a:r>
              </a:p>
            </p:txBody>
          </p: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4C879056-9DEF-4E51-B92E-EE267C1CA5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5891" y="4017413"/>
                <a:ext cx="77481" cy="35305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>
                <a:extLst>
                  <a:ext uri="{FF2B5EF4-FFF2-40B4-BE49-F238E27FC236}">
                    <a16:creationId xmlns:a16="http://schemas.microsoft.com/office/drawing/2014/main" id="{603C988F-CDFF-4877-B3C6-4401846591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62956" y="3118140"/>
                <a:ext cx="139204" cy="77935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>
                <a:extLst>
                  <a:ext uri="{FF2B5EF4-FFF2-40B4-BE49-F238E27FC236}">
                    <a16:creationId xmlns:a16="http://schemas.microsoft.com/office/drawing/2014/main" id="{73ED411D-867E-4115-97B4-B9B142836DEF}"/>
                  </a:ext>
                </a:extLst>
              </p:cNvPr>
              <p:cNvCxnSpPr>
                <a:cxnSpLocks/>
                <a:stCxn id="26" idx="2"/>
              </p:cNvCxnSpPr>
              <p:nvPr/>
            </p:nvCxnSpPr>
            <p:spPr>
              <a:xfrm>
                <a:off x="2674465" y="3011695"/>
                <a:ext cx="975" cy="14007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F77C1D3A-ADB9-4CE3-A421-19F476F2CC01}"/>
                </a:ext>
              </a:extLst>
            </p:cNvPr>
            <p:cNvCxnSpPr>
              <a:cxnSpLocks/>
            </p:cNvCxnSpPr>
            <p:nvPr/>
          </p:nvCxnSpPr>
          <p:spPr>
            <a:xfrm>
              <a:off x="4427139" y="3465821"/>
              <a:ext cx="75735" cy="13386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5E8F85-39FE-4DAF-85AF-0BE2407BF01D}"/>
                </a:ext>
              </a:extLst>
            </p:cNvPr>
            <p:cNvSpPr txBox="1"/>
            <p:nvPr/>
          </p:nvSpPr>
          <p:spPr>
            <a:xfrm flipH="1">
              <a:off x="3804194" y="3082151"/>
              <a:ext cx="986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Abadi Extra Light" panose="020B0204020104020204" pitchFamily="34" charset="0"/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8E9B8C2-9687-4B26-82DE-0BBDF8AC2DD2}"/>
                </a:ext>
              </a:extLst>
            </p:cNvPr>
            <p:cNvSpPr txBox="1"/>
            <p:nvPr/>
          </p:nvSpPr>
          <p:spPr>
            <a:xfrm flipH="1">
              <a:off x="3934886" y="2575596"/>
              <a:ext cx="986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Abadi Extra Light" panose="020B0204020104020204" pitchFamily="34" charset="0"/>
                  <a:cs typeface="Times New Roman" panose="02020603050405020304" pitchFamily="18" charset="0"/>
                </a:rPr>
                <a:t>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1F23E3-6E7A-407C-956F-C7B92B450B59}"/>
                </a:ext>
              </a:extLst>
            </p:cNvPr>
            <p:cNvSpPr txBox="1"/>
            <p:nvPr/>
          </p:nvSpPr>
          <p:spPr>
            <a:xfrm flipH="1">
              <a:off x="3480216" y="2647492"/>
              <a:ext cx="9864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>
                  <a:solidFill>
                    <a:srgbClr val="000000"/>
                  </a:solidFill>
                  <a:latin typeface="Abadi Extra Light" panose="020B0204020104020204" pitchFamily="34" charset="0"/>
                  <a:cs typeface="Times New Roman" panose="02020603050405020304" pitchFamily="18" charset="0"/>
                </a:rPr>
                <a:t>Me</a:t>
              </a:r>
            </a:p>
          </p:txBody>
        </p:sp>
        <p:cxnSp>
          <p:nvCxnSpPr>
            <p:cNvPr id="19" name="직선 연결선 18">
              <a:extLst>
                <a:ext uri="{FF2B5EF4-FFF2-40B4-BE49-F238E27FC236}">
                  <a16:creationId xmlns:a16="http://schemas.microsoft.com/office/drawing/2014/main" id="{050B93E6-060B-402C-8023-113EC7313331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3973444" y="3047602"/>
              <a:ext cx="172192" cy="114954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F9457714-84C6-4488-877A-2C14F213EA52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 flipH="1">
              <a:off x="4427139" y="2975706"/>
              <a:ext cx="975" cy="14007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CD1F624-695D-42D5-9138-57A3E71E48B8}"/>
              </a:ext>
            </a:extLst>
          </p:cNvPr>
          <p:cNvSpPr txBox="1"/>
          <p:nvPr/>
        </p:nvSpPr>
        <p:spPr>
          <a:xfrm>
            <a:off x="1404926" y="4301455"/>
            <a:ext cx="170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 err="1">
                <a:latin typeface="Abadi Extra Light" panose="020B0204020104020204" pitchFamily="34" charset="0"/>
                <a:ea typeface="+mj-ea"/>
                <a:cs typeface="Times New Roman" panose="02020603050405020304" pitchFamily="18" charset="0"/>
              </a:rPr>
              <a:t>CpHf</a:t>
            </a:r>
            <a:endParaRPr lang="en-US" altLang="ko-KR" sz="2200" dirty="0">
              <a:latin typeface="Abadi Extra Light" panose="020B0204020104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CACA8F-6F85-44D0-917A-94EDCED35FAA}"/>
              </a:ext>
            </a:extLst>
          </p:cNvPr>
          <p:cNvSpPr txBox="1"/>
          <p:nvPr/>
        </p:nvSpPr>
        <p:spPr>
          <a:xfrm>
            <a:off x="3379307" y="4468477"/>
            <a:ext cx="1702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dirty="0">
                <a:latin typeface="Abadi Extra Light" panose="020B0204020104020204" pitchFamily="34" charset="0"/>
                <a:ea typeface="+mj-ea"/>
                <a:cs typeface="Times New Roman" panose="02020603050405020304" pitchFamily="18" charset="0"/>
              </a:rPr>
              <a:t>TDMAH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5A9D96-7E05-443E-B70E-244FB3D435CE}"/>
              </a:ext>
            </a:extLst>
          </p:cNvPr>
          <p:cNvSpPr txBox="1"/>
          <p:nvPr/>
        </p:nvSpPr>
        <p:spPr>
          <a:xfrm>
            <a:off x="647839" y="5332100"/>
            <a:ext cx="11214194" cy="616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dirty="0"/>
              <a:t>metal-Cp</a:t>
            </a:r>
            <a:r>
              <a:rPr lang="ko-KR" altLang="en-US" sz="1200" dirty="0"/>
              <a:t>결합이 </a:t>
            </a:r>
            <a:r>
              <a:rPr lang="en-US" altLang="ko-KR" sz="1200" dirty="0"/>
              <a:t>metal-</a:t>
            </a:r>
            <a:r>
              <a:rPr lang="en-US" altLang="ko-KR" sz="1200" dirty="0" err="1"/>
              <a:t>alkylamide</a:t>
            </a:r>
            <a:r>
              <a:rPr lang="ko-KR" altLang="en-US" sz="1200" dirty="0"/>
              <a:t>결합보다 화학적으로 더 안정적 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-&gt; </a:t>
            </a:r>
            <a:r>
              <a:rPr lang="ko-KR" altLang="en-US" sz="1200" dirty="0"/>
              <a:t>따라서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ALD HfO2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 Sans"/>
              </a:rPr>
              <a:t>의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1</a:t>
            </a:r>
            <a:r>
              <a:rPr lang="en-US" altLang="ko-KR" sz="1200" b="0" i="0" baseline="30000" dirty="0">
                <a:solidFill>
                  <a:srgbClr val="000000"/>
                </a:solidFill>
                <a:effectLst/>
                <a:latin typeface="Noto Sans"/>
              </a:rPr>
              <a:t>st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Noto Sans"/>
              </a:rPr>
              <a:t>Half cycle </a:t>
            </a:r>
            <a:r>
              <a:rPr lang="ko-KR" altLang="en-US" sz="1200" dirty="0">
                <a:solidFill>
                  <a:srgbClr val="000000"/>
                </a:solidFill>
                <a:latin typeface="Noto Sans"/>
              </a:rPr>
              <a:t>동안</a:t>
            </a:r>
            <a:r>
              <a:rPr lang="en-US" altLang="ko-KR" sz="1200" dirty="0"/>
              <a:t>,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Cp </a:t>
            </a:r>
            <a:r>
              <a:rPr lang="ko-KR" altLang="en-US" sz="1200" b="0" i="0" dirty="0" err="1">
                <a:solidFill>
                  <a:srgbClr val="000000"/>
                </a:solidFill>
                <a:effectLst/>
                <a:latin typeface="Noto Sans"/>
              </a:rPr>
              <a:t>리간드는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200" b="0" i="0" dirty="0" err="1">
                <a:solidFill>
                  <a:srgbClr val="000000"/>
                </a:solidFill>
                <a:effectLst/>
                <a:latin typeface="Noto Sans"/>
              </a:rPr>
              <a:t>CpHf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(N(CH3)2)3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 Sans"/>
              </a:rPr>
              <a:t>분자의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Hf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 Sans"/>
              </a:rPr>
              <a:t>원자에 남아 있는 반면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, </a:t>
            </a:r>
            <a:r>
              <a:rPr lang="en-US" altLang="ko-KR" sz="1200" dirty="0" err="1"/>
              <a:t>alkylamide</a:t>
            </a:r>
            <a:r>
              <a:rPr lang="en-US" altLang="ko-KR" sz="1200" dirty="0"/>
              <a:t> ligand</a:t>
            </a:r>
            <a:r>
              <a:rPr lang="ko-KR" altLang="en-US" sz="1200" dirty="0"/>
              <a:t>는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surface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 Sans"/>
              </a:rPr>
              <a:t>의 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OH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 Sans"/>
              </a:rPr>
              <a:t>그룹과 반응할</a:t>
            </a:r>
            <a:r>
              <a:rPr lang="en-US" altLang="ko-KR" sz="1200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ko-KR" altLang="en-US" sz="1200" b="0" i="0" dirty="0">
                <a:solidFill>
                  <a:srgbClr val="000000"/>
                </a:solidFill>
                <a:effectLst/>
                <a:latin typeface="Noto Sans"/>
              </a:rPr>
              <a:t>것임</a:t>
            </a:r>
            <a:endParaRPr lang="ko-KR" alt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581B60-5E2B-48BA-92C8-171FFED886FD}"/>
              </a:ext>
            </a:extLst>
          </p:cNvPr>
          <p:cNvSpPr txBox="1"/>
          <p:nvPr/>
        </p:nvSpPr>
        <p:spPr>
          <a:xfrm>
            <a:off x="851547" y="832407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/>
              </a:rPr>
              <a:t>HfO2 ALD</a:t>
            </a:r>
            <a:r>
              <a:rPr lang="ko-KR" altLang="en-US" sz="2000" b="0" i="0" dirty="0">
                <a:solidFill>
                  <a:srgbClr val="000000"/>
                </a:solidFill>
                <a:effectLst/>
                <a:latin typeface="Noto Sans"/>
              </a:rPr>
              <a:t>의 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/>
              </a:rPr>
              <a:t>1</a:t>
            </a:r>
            <a:r>
              <a:rPr lang="en-US" altLang="ko-KR" sz="2000" b="0" i="0" baseline="30000" dirty="0">
                <a:solidFill>
                  <a:srgbClr val="000000"/>
                </a:solidFill>
                <a:effectLst/>
                <a:latin typeface="Noto Sans"/>
              </a:rPr>
              <a:t>st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Noto Sans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Noto Sans"/>
              </a:rPr>
              <a:t>Half cycle </a:t>
            </a:r>
            <a:r>
              <a:rPr lang="ko-KR" altLang="en-US" sz="2000" dirty="0">
                <a:solidFill>
                  <a:srgbClr val="000000"/>
                </a:solidFill>
                <a:latin typeface="Noto Sans"/>
              </a:rPr>
              <a:t>후 표면</a:t>
            </a:r>
            <a:r>
              <a:rPr lang="en-US" altLang="ko-KR" sz="2000" dirty="0">
                <a:solidFill>
                  <a:srgbClr val="000000"/>
                </a:solidFill>
                <a:latin typeface="Noto Sans"/>
              </a:rPr>
              <a:t>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14370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A3508B8-31CE-434F-BB20-F0A85D58B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03" y="2349000"/>
            <a:ext cx="5865000" cy="21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27983-23A6-4FF7-A806-99F13C23212A}"/>
              </a:ext>
            </a:extLst>
          </p:cNvPr>
          <p:cNvSpPr txBox="1"/>
          <p:nvPr/>
        </p:nvSpPr>
        <p:spPr>
          <a:xfrm>
            <a:off x="2636123" y="6276881"/>
            <a:ext cx="20867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Abadi Extra Light" panose="020B0204020104020204" pitchFamily="34" charset="0"/>
              </a:rPr>
              <a:t>DOI: 10.1039/c9tc05778a</a:t>
            </a:r>
            <a:endParaRPr lang="ko-KR" altLang="en-US" sz="1200" dirty="0">
              <a:latin typeface="Abadi Extra Light" panose="020B02040201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010BF-12CE-437C-9E35-D3C8363963B0}"/>
              </a:ext>
            </a:extLst>
          </p:cNvPr>
          <p:cNvSpPr txBox="1"/>
          <p:nvPr/>
        </p:nvSpPr>
        <p:spPr>
          <a:xfrm>
            <a:off x="7026892" y="2484934"/>
            <a:ext cx="4663086" cy="2635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badi Extra Light" panose="020B0204020104020204" pitchFamily="34" charset="0"/>
              </a:rPr>
              <a:t>(a)</a:t>
            </a:r>
            <a:r>
              <a:rPr lang="ko-KR" altLang="en-US" sz="1600" dirty="0">
                <a:latin typeface="Abadi Extra Light" panose="020B0204020104020204" pitchFamily="34" charset="0"/>
              </a:rPr>
              <a:t>를 보면</a:t>
            </a:r>
            <a:r>
              <a:rPr lang="en-US" altLang="ko-KR" sz="1600" dirty="0">
                <a:latin typeface="Abadi Extra Light" panose="020B0204020104020204" pitchFamily="34" charset="0"/>
              </a:rPr>
              <a:t>, TDMAH</a:t>
            </a:r>
            <a:r>
              <a:rPr lang="ko-KR" altLang="en-US" sz="1600" dirty="0">
                <a:latin typeface="Abadi Extra Light" panose="020B0204020104020204" pitchFamily="34" charset="0"/>
              </a:rPr>
              <a:t>의 </a:t>
            </a:r>
            <a:r>
              <a:rPr lang="en-US" altLang="ko-KR" sz="1600" dirty="0">
                <a:latin typeface="Abadi Extra Light" panose="020B0204020104020204" pitchFamily="34" charset="0"/>
              </a:rPr>
              <a:t>saturation</a:t>
            </a:r>
            <a:r>
              <a:rPr lang="ko-KR" altLang="en-US" sz="1600" dirty="0">
                <a:latin typeface="Abadi Extra Light" panose="020B0204020104020204" pitchFamily="34" charset="0"/>
              </a:rPr>
              <a:t>이 더 느림 </a:t>
            </a:r>
            <a:r>
              <a:rPr lang="en-US" altLang="ko-KR" sz="1600" dirty="0">
                <a:latin typeface="Abadi Extra Light" panose="020B0204020104020204" pitchFamily="34" charset="0"/>
              </a:rPr>
              <a:t>-&gt; metal-Cp</a:t>
            </a:r>
            <a:r>
              <a:rPr lang="ko-KR" altLang="en-US" sz="1600" dirty="0">
                <a:latin typeface="Abadi Extra Light" panose="020B0204020104020204" pitchFamily="34" charset="0"/>
              </a:rPr>
              <a:t>의 결합이 더 안정하여 기판의 </a:t>
            </a:r>
            <a:r>
              <a:rPr lang="en-US" altLang="ko-KR" sz="1600" dirty="0">
                <a:latin typeface="Abadi Extra Light" panose="020B0204020104020204" pitchFamily="34" charset="0"/>
              </a:rPr>
              <a:t>OH</a:t>
            </a:r>
            <a:r>
              <a:rPr lang="ko-KR" altLang="en-US" sz="1600" dirty="0">
                <a:latin typeface="Abadi Extra Light" panose="020B0204020104020204" pitchFamily="34" charset="0"/>
              </a:rPr>
              <a:t>기와 쉽게 반응하지 않음</a:t>
            </a:r>
            <a:endParaRPr lang="en-US" altLang="ko-KR" sz="1600" dirty="0">
              <a:latin typeface="Abadi Extra Light" panose="020B0204020104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badi Extra Light" panose="020B0204020104020204" pitchFamily="34" charset="0"/>
              </a:rPr>
              <a:t>(b)</a:t>
            </a:r>
            <a:r>
              <a:rPr lang="ko-KR" altLang="en-US" sz="1600" dirty="0">
                <a:latin typeface="Abadi Extra Light" panose="020B0204020104020204" pitchFamily="34" charset="0"/>
              </a:rPr>
              <a:t>를 보면</a:t>
            </a:r>
            <a:r>
              <a:rPr lang="en-US" altLang="ko-KR" sz="1600" dirty="0">
                <a:latin typeface="Abadi Extra Light" panose="020B0204020104020204" pitchFamily="34" charset="0"/>
              </a:rPr>
              <a:t>, </a:t>
            </a:r>
            <a:r>
              <a:rPr lang="ko-KR" altLang="en-US" sz="1600" dirty="0">
                <a:latin typeface="Abadi Extra Light" panose="020B0204020104020204" pitchFamily="34" charset="0"/>
              </a:rPr>
              <a:t>두 </a:t>
            </a:r>
            <a:r>
              <a:rPr lang="en-US" altLang="ko-KR" sz="1600" dirty="0">
                <a:latin typeface="Abadi Extra Light" panose="020B0204020104020204" pitchFamily="34" charset="0"/>
              </a:rPr>
              <a:t>precursor</a:t>
            </a:r>
            <a:r>
              <a:rPr lang="ko-KR" altLang="en-US" sz="1600" dirty="0">
                <a:latin typeface="Abadi Extra Light" panose="020B0204020104020204" pitchFamily="34" charset="0"/>
              </a:rPr>
              <a:t> 모두 </a:t>
            </a:r>
            <a:r>
              <a:rPr lang="en-US" altLang="ko-KR" sz="1600" dirty="0">
                <a:latin typeface="Abadi Extra Light" panose="020B0204020104020204" pitchFamily="34" charset="0"/>
              </a:rPr>
              <a:t>O</a:t>
            </a:r>
            <a:r>
              <a:rPr lang="en-US" altLang="ko-KR" sz="1600" baseline="-25000" dirty="0">
                <a:latin typeface="Abadi Extra Light" panose="020B0204020104020204" pitchFamily="34" charset="0"/>
              </a:rPr>
              <a:t>3</a:t>
            </a:r>
            <a:r>
              <a:rPr lang="en-US" altLang="ko-KR" sz="1600" dirty="0">
                <a:latin typeface="Abadi Extra Light" panose="020B0204020104020204" pitchFamily="34" charset="0"/>
              </a:rPr>
              <a:t> exposure </a:t>
            </a:r>
            <a:r>
              <a:rPr lang="ko-KR" altLang="en-US" sz="1600" dirty="0">
                <a:latin typeface="Abadi Extra Light" panose="020B0204020104020204" pitchFamily="34" charset="0"/>
              </a:rPr>
              <a:t>후에 바로 </a:t>
            </a:r>
            <a:r>
              <a:rPr lang="en-US" altLang="ko-KR" sz="1600" dirty="0">
                <a:latin typeface="Abadi Extra Light" panose="020B0204020104020204" pitchFamily="34" charset="0"/>
              </a:rPr>
              <a:t>Saturation</a:t>
            </a:r>
            <a:r>
              <a:rPr lang="ko-KR" altLang="en-US" sz="1600" dirty="0">
                <a:latin typeface="Abadi Extra Light" panose="020B0204020104020204" pitchFamily="34" charset="0"/>
              </a:rPr>
              <a:t>이 일어났음을 확인</a:t>
            </a:r>
            <a:endParaRPr lang="en-US" altLang="ko-KR" sz="1600" dirty="0">
              <a:latin typeface="Abadi Extra Light" panose="020B020402010402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Abadi Extra Light" panose="020B0204020104020204" pitchFamily="34" charset="0"/>
              </a:rPr>
              <a:t>GPC : Hf(N(CH</a:t>
            </a:r>
            <a:r>
              <a:rPr lang="en-US" altLang="ko-KR" sz="1600" baseline="-25000" dirty="0">
                <a:latin typeface="Abadi Extra Light" panose="020B0204020104020204" pitchFamily="34" charset="0"/>
              </a:rPr>
              <a:t>3</a:t>
            </a:r>
            <a:r>
              <a:rPr lang="en-US" altLang="ko-KR" sz="1600" dirty="0">
                <a:latin typeface="Abadi Extra Light" panose="020B0204020104020204" pitchFamily="34" charset="0"/>
              </a:rPr>
              <a:t>)</a:t>
            </a:r>
            <a:r>
              <a:rPr lang="en-US" altLang="ko-KR" sz="1600" baseline="-25000" dirty="0">
                <a:latin typeface="Abadi Extra Light" panose="020B0204020104020204" pitchFamily="34" charset="0"/>
              </a:rPr>
              <a:t>2</a:t>
            </a:r>
            <a:r>
              <a:rPr lang="en-US" altLang="ko-KR" sz="1600" dirty="0">
                <a:latin typeface="Abadi Extra Light" panose="020B0204020104020204" pitchFamily="34" charset="0"/>
              </a:rPr>
              <a:t>)</a:t>
            </a:r>
            <a:r>
              <a:rPr lang="en-US" altLang="ko-KR" sz="1600" baseline="-25000" dirty="0">
                <a:latin typeface="Abadi Extra Light" panose="020B0204020104020204" pitchFamily="34" charset="0"/>
              </a:rPr>
              <a:t>4 </a:t>
            </a:r>
            <a:r>
              <a:rPr lang="en-US" altLang="ko-KR" sz="1600" dirty="0">
                <a:latin typeface="Abadi Extra Light" panose="020B0204020104020204" pitchFamily="34" charset="0"/>
              </a:rPr>
              <a:t>&gt; </a:t>
            </a:r>
            <a:r>
              <a:rPr lang="en-US" altLang="ko-KR" sz="1600" dirty="0" err="1">
                <a:latin typeface="Abadi Extra Light" panose="020B0204020104020204" pitchFamily="34" charset="0"/>
              </a:rPr>
              <a:t>CpHf</a:t>
            </a:r>
            <a:r>
              <a:rPr lang="en-US" altLang="ko-KR" sz="1600" dirty="0">
                <a:latin typeface="Abadi Extra Light" panose="020B0204020104020204" pitchFamily="34" charset="0"/>
              </a:rPr>
              <a:t>(N(CH</a:t>
            </a:r>
            <a:r>
              <a:rPr lang="en-US" altLang="ko-KR" sz="1600" baseline="-25000" dirty="0">
                <a:latin typeface="Abadi Extra Light" panose="020B0204020104020204" pitchFamily="34" charset="0"/>
              </a:rPr>
              <a:t>3</a:t>
            </a:r>
            <a:r>
              <a:rPr lang="en-US" altLang="ko-KR" sz="1600" dirty="0">
                <a:latin typeface="Abadi Extra Light" panose="020B0204020104020204" pitchFamily="34" charset="0"/>
              </a:rPr>
              <a:t>)</a:t>
            </a:r>
            <a:r>
              <a:rPr lang="en-US" altLang="ko-KR" sz="1600" baseline="-25000" dirty="0">
                <a:latin typeface="Abadi Extra Light" panose="020B0204020104020204" pitchFamily="34" charset="0"/>
              </a:rPr>
              <a:t>2</a:t>
            </a:r>
            <a:r>
              <a:rPr lang="en-US" altLang="ko-KR" sz="1600" dirty="0">
                <a:latin typeface="Abadi Extra Light" panose="020B0204020104020204" pitchFamily="34" charset="0"/>
              </a:rPr>
              <a:t>)</a:t>
            </a:r>
            <a:r>
              <a:rPr lang="en-US" altLang="ko-KR" sz="1600" baseline="-25000" dirty="0">
                <a:latin typeface="Abadi Extra Light" panose="020B0204020104020204" pitchFamily="34" charset="0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Abadi Extra Light" panose="020B0204020104020204" pitchFamily="34" charset="0"/>
              </a:rPr>
              <a:t>-&gt; </a:t>
            </a:r>
            <a:r>
              <a:rPr lang="en-US" altLang="ko-KR" sz="1600" dirty="0" err="1">
                <a:latin typeface="Abadi Extra Light" panose="020B0204020104020204" pitchFamily="34" charset="0"/>
              </a:rPr>
              <a:t>CpHf</a:t>
            </a:r>
            <a:r>
              <a:rPr lang="ko-KR" altLang="en-US" sz="1600" dirty="0">
                <a:latin typeface="Abadi Extra Light" panose="020B0204020104020204" pitchFamily="34" charset="0"/>
              </a:rPr>
              <a:t>의 </a:t>
            </a:r>
            <a:r>
              <a:rPr lang="en-US" altLang="ko-KR" sz="1600" dirty="0">
                <a:latin typeface="Abadi Extra Light" panose="020B0204020104020204" pitchFamily="34" charset="0"/>
              </a:rPr>
              <a:t>Steric hindrance</a:t>
            </a:r>
            <a:r>
              <a:rPr lang="ko-KR" altLang="en-US" sz="1600" dirty="0">
                <a:latin typeface="Abadi Extra Light" panose="020B0204020104020204" pitchFamily="34" charset="0"/>
              </a:rPr>
              <a:t>로 인해</a:t>
            </a:r>
            <a:r>
              <a:rPr lang="en-US" altLang="ko-KR" sz="1600" dirty="0">
                <a:latin typeface="Abadi Extra Light" panose="020B0204020104020204" pitchFamily="34" charset="0"/>
              </a:rPr>
              <a:t> GPC </a:t>
            </a:r>
            <a:r>
              <a:rPr lang="ko-KR" altLang="en-US" sz="1600" dirty="0">
                <a:latin typeface="Abadi Extra Light" panose="020B0204020104020204" pitchFamily="34" charset="0"/>
              </a:rPr>
              <a:t>감소</a:t>
            </a:r>
            <a:endParaRPr lang="en-US" altLang="ko-KR" sz="1600" dirty="0">
              <a:latin typeface="Abadi Extra Light" panose="020B02040201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295780-195A-4940-8E6F-B065AE8FFC59}"/>
              </a:ext>
            </a:extLst>
          </p:cNvPr>
          <p:cNvSpPr txBox="1"/>
          <p:nvPr/>
        </p:nvSpPr>
        <p:spPr>
          <a:xfrm>
            <a:off x="569751" y="304120"/>
            <a:ext cx="5006295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/>
              <a:t>1</a:t>
            </a:r>
            <a:r>
              <a:rPr lang="en-US" altLang="ko-KR" sz="1900"/>
              <a:t>-2</a:t>
            </a:r>
            <a:r>
              <a:rPr lang="en-US" altLang="ko-KR" sz="2400"/>
              <a:t>. Precursor</a:t>
            </a:r>
            <a:r>
              <a:rPr lang="ko-KR" altLang="en-US" sz="2400"/>
              <a:t>에 대한 실험적 조사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986667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BB93DA-A308-47EB-AB4F-BCDE9130D547}"/>
              </a:ext>
            </a:extLst>
          </p:cNvPr>
          <p:cNvSpPr txBox="1"/>
          <p:nvPr/>
        </p:nvSpPr>
        <p:spPr>
          <a:xfrm>
            <a:off x="569752" y="304120"/>
            <a:ext cx="7273954" cy="574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/>
              <a:t>2. </a:t>
            </a:r>
            <a:r>
              <a:rPr lang="ko-KR" altLang="en-US" sz="2400" dirty="0"/>
              <a:t>각 </a:t>
            </a:r>
            <a:r>
              <a:rPr lang="en-US" altLang="ko-KR" sz="2400" dirty="0"/>
              <a:t>Precursor</a:t>
            </a:r>
            <a:r>
              <a:rPr lang="ko-KR" altLang="en-US" sz="2400" dirty="0"/>
              <a:t>에 대한 </a:t>
            </a:r>
            <a:r>
              <a:rPr lang="en-US" altLang="ko-KR" sz="2400" dirty="0"/>
              <a:t>Self-saturation graph </a:t>
            </a:r>
            <a:r>
              <a:rPr lang="ko-KR" altLang="en-US" sz="2400" dirty="0"/>
              <a:t>계산</a:t>
            </a:r>
            <a:endParaRPr lang="en-US" altLang="ko-K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79C984-D02E-47D0-8AA8-68207DED2C28}"/>
                  </a:ext>
                </a:extLst>
              </p:cNvPr>
              <p:cNvSpPr txBox="1"/>
              <p:nvPr/>
            </p:nvSpPr>
            <p:spPr>
              <a:xfrm>
                <a:off x="3835625" y="2041729"/>
                <a:ext cx="4520750" cy="2774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2000" dirty="0">
                    <a:solidFill>
                      <a:schemeClr val="tx1"/>
                    </a:solidFill>
                  </a:rPr>
                  <a:t>Optimization Process conditions</a:t>
                </a:r>
              </a:p>
              <a:p>
                <a:pPr>
                  <a:lnSpc>
                    <a:spcPct val="150000"/>
                  </a:lnSpc>
                </a:pPr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 Precursor : TDMAH, </a:t>
                </a:r>
                <a:r>
                  <a:rPr lang="en-US" altLang="ko-KR" sz="1400" dirty="0" err="1">
                    <a:solidFill>
                      <a:schemeClr val="tx1"/>
                    </a:solidFill>
                  </a:rPr>
                  <a:t>CpHf</a:t>
                </a:r>
                <a:r>
                  <a:rPr lang="en-US" altLang="ko-KR" sz="1400" dirty="0"/>
                  <a:t> / R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eactant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ko-KR" sz="1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altLang="ko-KR" sz="1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Chamber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1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ko-KR" alt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sz="1400" dirty="0">
                    <a:solidFill>
                      <a:schemeClr val="tx1"/>
                    </a:solidFill>
                  </a:rPr>
                  <a:t>, Chamber line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altLang="ko-KR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ko-KR" altLang="en-US" sz="1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ko-KR" sz="1400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Precursor canister : TDMAH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b="0" i="0" smtClean="0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  <m:sup>
                        <m:r>
                          <a:rPr lang="ko-KR" altLang="en-US" sz="14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ko-KR" sz="1400" dirty="0"/>
                  <a:t>, </a:t>
                </a:r>
                <a:r>
                  <a:rPr lang="en-US" altLang="ko-KR" sz="1400" dirty="0" err="1"/>
                  <a:t>CpHf</a:t>
                </a:r>
                <a:r>
                  <a:rPr lang="en-US" altLang="ko-KR" sz="1400" dirty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4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altLang="ko-K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ko-KR" altLang="en-US" sz="14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14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>
                    <a:solidFill>
                      <a:schemeClr val="tx1"/>
                    </a:solidFill>
                  </a:rPr>
                  <a:t>The </a:t>
                </a:r>
                <a:r>
                  <a:rPr lang="en-US" altLang="ko-KR" sz="1400" dirty="0"/>
                  <a:t>number of cycle : 100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 err="1">
                    <a:solidFill>
                      <a:schemeClr val="tx1"/>
                    </a:solidFill>
                  </a:rPr>
                  <a:t>Ar</a:t>
                </a:r>
                <a:r>
                  <a:rPr lang="en-US" altLang="ko-KR" sz="1400" dirty="0">
                    <a:solidFill>
                      <a:schemeClr val="tx1"/>
                    </a:solidFill>
                  </a:rPr>
                  <a:t> carrier gas : 25sccm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Purging : 100sccm</a:t>
                </a:r>
                <a:endParaRPr lang="en-US" altLang="ko-KR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79C984-D02E-47D0-8AA8-68207DED2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625" y="2041729"/>
                <a:ext cx="4520750" cy="2774542"/>
              </a:xfrm>
              <a:prstGeom prst="rect">
                <a:avLst/>
              </a:prstGeom>
              <a:blipFill>
                <a:blip r:embed="rId3"/>
                <a:stretch>
                  <a:fillRect l="-1348" b="-109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0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81C651-3022-4E8C-B648-7C05DD78323D}"/>
              </a:ext>
            </a:extLst>
          </p:cNvPr>
          <p:cNvSpPr txBox="1"/>
          <p:nvPr/>
        </p:nvSpPr>
        <p:spPr>
          <a:xfrm>
            <a:off x="710442" y="538196"/>
            <a:ext cx="607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/>
              <a:t>TDMAH Precursor </a:t>
            </a:r>
            <a:r>
              <a:rPr lang="en-US" altLang="ko-KR" sz="3200" dirty="0"/>
              <a:t>Optimization</a:t>
            </a:r>
            <a:endParaRPr lang="ko-KR" alt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C2148-CDFA-47E9-8599-D0CB3C0B6364}"/>
              </a:ext>
            </a:extLst>
          </p:cNvPr>
          <p:cNvSpPr txBox="1"/>
          <p:nvPr/>
        </p:nvSpPr>
        <p:spPr>
          <a:xfrm>
            <a:off x="6096000" y="2918892"/>
            <a:ext cx="4933950" cy="1020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>
                <a:latin typeface="+mj-lt"/>
              </a:rPr>
              <a:t>1) TDMAH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</a:rPr>
              <a:t>Precursor exposure time : x–10–2–10 (x=</a:t>
            </a:r>
            <a:r>
              <a:rPr lang="en-US" altLang="ko-KR" sz="1400">
                <a:latin typeface="+mj-lt"/>
              </a:rPr>
              <a:t>0, 2, </a:t>
            </a:r>
            <a:r>
              <a:rPr lang="en-US" altLang="ko-KR" sz="1400" dirty="0">
                <a:latin typeface="+mj-lt"/>
              </a:rPr>
              <a:t>4</a:t>
            </a:r>
            <a:r>
              <a:rPr lang="en-US" altLang="ko-KR" sz="1400">
                <a:latin typeface="+mj-lt"/>
              </a:rPr>
              <a:t>, 6)</a:t>
            </a:r>
            <a:endParaRPr lang="en-US" altLang="ko-KR" sz="14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>
                <a:latin typeface="+mj-lt"/>
              </a:rPr>
              <a:t>Ellipsometry </a:t>
            </a:r>
            <a:r>
              <a:rPr lang="en-US" altLang="ko-KR" sz="1400">
                <a:latin typeface="+mj-lt"/>
              </a:rPr>
              <a:t>Measurement </a:t>
            </a:r>
            <a:endParaRPr lang="en-US" altLang="ko-KR" sz="1400" dirty="0">
              <a:latin typeface="+mj-lt"/>
            </a:endParaRPr>
          </a:p>
        </p:txBody>
      </p:sp>
      <p:pic>
        <p:nvPicPr>
          <p:cNvPr id="4" name="그림 3" descr="기기이(가) 표시된 사진&#10;&#10;자동 생성된 설명">
            <a:extLst>
              <a:ext uri="{FF2B5EF4-FFF2-40B4-BE49-F238E27FC236}">
                <a16:creationId xmlns:a16="http://schemas.microsoft.com/office/drawing/2014/main" id="{1A1199AA-BA9D-4B5D-B9FF-19D5CD109B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255" t="4626" r="14994" b="6178"/>
          <a:stretch/>
        </p:blipFill>
        <p:spPr>
          <a:xfrm rot="5400000">
            <a:off x="970287" y="1809331"/>
            <a:ext cx="3829344" cy="40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1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667</Words>
  <Application>Microsoft Office PowerPoint</Application>
  <PresentationFormat>와이드스크린</PresentationFormat>
  <Paragraphs>107</Paragraphs>
  <Slides>15</Slides>
  <Notes>13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2" baseType="lpstr">
      <vt:lpstr>Noto Sans</vt:lpstr>
      <vt:lpstr>맑은 고딕</vt:lpstr>
      <vt:lpstr>Abadi Extra Light</vt:lpstr>
      <vt:lpstr>Arial</vt:lpstr>
      <vt:lpstr>Cambria Math</vt:lpstr>
      <vt:lpstr>Office 테마</vt:lpstr>
      <vt:lpstr>Graph</vt:lpstr>
      <vt:lpstr>2021 EATED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EATED Report 2021.05.04</dc:title>
  <dc:creator>최수현</dc:creator>
  <cp:lastModifiedBy>오 담빈</cp:lastModifiedBy>
  <cp:revision>188</cp:revision>
  <dcterms:created xsi:type="dcterms:W3CDTF">2021-05-04T03:54:01Z</dcterms:created>
  <dcterms:modified xsi:type="dcterms:W3CDTF">2021-09-07T10:59:15Z</dcterms:modified>
</cp:coreProperties>
</file>